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14"/>
  </p:notesMasterIdLst>
  <p:sldIdLst>
    <p:sldId id="256" r:id="rId2"/>
    <p:sldId id="268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9" r:id="rId11"/>
    <p:sldId id="264" r:id="rId12"/>
    <p:sldId id="267" r:id="rId13"/>
  </p:sldIdLst>
  <p:sldSz cx="13011150" cy="73152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ormorant" pitchFamily="2" charset="77"/>
      <p:regular r:id="rId19"/>
    </p:embeddedFont>
    <p:embeddedFont>
      <p:font typeface="Gayathri" pitchFamily="2" charset="0"/>
      <p:regular r:id="rId20"/>
      <p:bold r:id="rId21"/>
    </p:embeddedFont>
    <p:embeddedFont>
      <p:font typeface="Gilda Display" panose="02000000000000000000" pitchFamily="2" charset="77"/>
      <p:regular r:id="rId22"/>
    </p:embeddedFont>
    <p:embeddedFont>
      <p:font typeface="Italiana" pitchFamily="2" charset="0"/>
      <p:regular r:id="rId23"/>
    </p:embeddedFont>
    <p:embeddedFont>
      <p:font typeface="Lato Light" panose="020F0502020204030203" pitchFamily="34" charset="0"/>
      <p:regular r:id="rId24"/>
      <p:italic r:id="rId25"/>
    </p:embeddedFont>
    <p:embeddedFont>
      <p:font typeface="Montserrat" pitchFamily="2" charset="77"/>
      <p:regular r:id="rId26"/>
      <p:bold r:id="rId27"/>
      <p:italic r:id="rId28"/>
      <p:boldItalic r:id="rId29"/>
    </p:embeddedFont>
    <p:embeddedFont>
      <p:font typeface="Muli" pitchFamily="2" charset="77"/>
      <p:regular r:id="rId30"/>
    </p:embeddedFont>
    <p:embeddedFont>
      <p:font typeface="Tangerine" panose="02000000000000000000" pitchFamily="2" charset="77"/>
      <p:regular r:id="rId31"/>
    </p:embeddedFont>
    <p:embeddedFont>
      <p:font typeface="Tenderness" pitchFamily="2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58C49C-978A-4A51-AB67-CA8B55E0B363}" v="20" dt="2023-12-01T16:41:43"/>
  </p1510:revLst>
</p1510:revInfo>
</file>

<file path=ppt/tableStyles.xml><?xml version="1.0" encoding="utf-8"?>
<a:tblStyleLst xmlns:a="http://schemas.openxmlformats.org/drawingml/2006/main" def="{ECEABFD6-DEF5-4B08-A064-399E52D03A91}">
  <a:tblStyle styleId="{ECEABFD6-DEF5-4B08-A064-399E52D03A91}" styleName="Visme - Default">
    <a:wholeTbl>
      <a:tcTxStyle>
        <a:fontRef idx="minor">
          <a:prstClr val="black"/>
        </a:fontRef>
        <a:prstClr val="black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FFFFFF"/>
          </a:solidFill>
        </a:fill>
      </a:tcStyle>
    </a:wholeTbl>
    <a:band1H>
      <a:tcStyle>
        <a:tcBdr/>
      </a:tcStyle>
    </a:band1H>
    <a:band2H>
      <a:tcStyle>
        <a:tcBdr/>
        <a:fill>
          <a:solidFill>
            <a:srgbClr val="EAF3F3"/>
          </a:solidFill>
        </a:fill>
      </a:tcStyle>
    </a:band2H>
    <a:firstRow>
      <a:tcTxStyle>
        <a:fontRef idx="minor">
          <a:srgbClr val="FFFFFF"/>
        </a:fontRef>
        <a:srgbClr val="FFFFFF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4682B4"/>
          </a:solidFill>
        </a:fill>
      </a:tcStyle>
    </a:firstRow>
  </a:tblStyle>
  <a:tblStyle styleId="{250974F7-19B4-4E8B-8F88-A368280DB3C5}" styleName="Visme - Dark">
    <a:wholeTbl>
      <a:tcTxStyle>
        <a:fontRef idx="minor">
          <a:prstClr val="white"/>
        </a:fontRef>
        <a:prstClr val="white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34495E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34495E"/>
              </a:solidFill>
            </a:ln>
          </a:bottom>
          <a:insideH>
            <a:ln w="12700" cmpd="sng">
              <a:solidFill>
                <a:srgbClr val="34495E"/>
              </a:solidFill>
            </a:ln>
          </a:insideH>
          <a:insideV>
            <a:ln w="12700" cmpd="sng">
              <a:solidFill>
                <a:srgbClr val="34495E"/>
              </a:solidFill>
            </a:ln>
          </a:insideV>
        </a:tcBdr>
        <a:fill>
          <a:solidFill>
            <a:srgbClr val="34495E"/>
          </a:solidFill>
        </a:fill>
      </a:tcStyle>
    </a:wholeTbl>
    <a:firstRow>
      <a:tcTxStyle>
        <a:fontRef idx="minor">
          <a:srgbClr val="DDDD55"/>
        </a:fontRef>
        <a:srgbClr val="DDDD55"/>
      </a:tcTxStyle>
      <a:tcStyle>
        <a:tcBdr/>
      </a:tcStyle>
    </a:firstRow>
  </a:tblStyle>
  <a:tblStyle styleId="{D6B0A444-BE85-4B0B-AF8B-2701F9732221}" styleName="Visme - Light">
    <a:wholeTbl>
      <a:tcTxStyle>
        <a:fontRef idx="minor">
          <a:srgbClr val="818181"/>
        </a:fontRef>
        <a:srgbClr val="818181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DAE4EA"/>
          </a:solidFill>
        </a:fill>
      </a:tcStyle>
    </a:wholeTbl>
    <a:firstRow>
      <a:tcTxStyle b="on">
        <a:fontRef idx="minor">
          <a:srgbClr val="818181"/>
        </a:fontRef>
        <a:srgbClr val="818181"/>
      </a:tcTxStyle>
      <a:tcStyle>
        <a:tcBdr/>
      </a:tcStyle>
    </a:firstRow>
  </a:tblStyle>
  <a:tblStyle styleId="{D801C701-60A8-4CDB-9F91-86469C498BE4}" styleName="Visme - Dark with blue">
    <a:wholeTbl>
      <a:tcTxStyle>
        <a:fontRef idx="minor">
          <a:prstClr val="white"/>
        </a:fontRef>
        <a:prstClr val="white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717274"/>
          </a:solidFill>
        </a:fill>
      </a:tcStyle>
    </a:wholeTbl>
    <a:firstRow>
      <a:tcTxStyle b="on">
        <a:fontRef idx="minor">
          <a:srgbClr val="FFFFFF"/>
        </a:fontRef>
        <a:srgbClr val="FFFFFF"/>
      </a:tcTxStyle>
      <a:tcStyle>
        <a:tcBdr/>
        <a:fill>
          <a:solidFill>
            <a:srgbClr val="40A0F7"/>
          </a:solidFill>
        </a:fill>
      </a:tcStyle>
    </a:firstRow>
  </a:tblStyle>
  <a:tblStyle styleId="{CB79AEA9-4FA3-4525-A49E-7F1D2E6B107D}" styleName="Visme - Blue with Navy">
    <a:wholeTbl>
      <a:tcTxStyle>
        <a:fontRef idx="minor">
          <a:prstClr val="white"/>
        </a:fontRef>
        <a:prstClr val="white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3498DB"/>
          </a:solidFill>
        </a:fill>
      </a:tcStyle>
    </a:wholeTbl>
    <a:firstRow>
      <a:tcStyle>
        <a:tcBdr/>
        <a:fill>
          <a:solidFill>
            <a:srgbClr val="343F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33" autoAdjust="0"/>
    <p:restoredTop sz="85693"/>
  </p:normalViewPr>
  <p:slideViewPr>
    <p:cSldViewPr snapToGrid="0">
      <p:cViewPr varScale="1">
        <p:scale>
          <a:sx n="92" d="100"/>
          <a:sy n="92" d="100"/>
        </p:scale>
        <p:origin x="5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21" Type="http://schemas.openxmlformats.org/officeDocument/2006/relationships/font" Target="fonts/font7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A429A-90FE-4F33-893D-5F2AADB556A3}" type="datetimeFigureOut">
              <a:rPr lang="en-US"/>
              <a:t>12/1/23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8AFD9-D5DB-4A47-A4BE-251B4DF1413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71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b="1">
                <a:latin typeface="Arial"/>
                <a:ea typeface="+mn-ea"/>
                <a:cs typeface="Arial"/>
              </a:rPr>
              <a:t>Note title</a:t>
            </a:r>
          </a:p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 here. They will be viewable in presenter 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b="1">
                <a:latin typeface="Arial"/>
                <a:ea typeface="+mn-ea"/>
                <a:cs typeface="Arial"/>
              </a:rPr>
              <a:t>Note title</a:t>
            </a:r>
          </a:p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 here. They will be viewable in presenter 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lang="en-US" dirty="0">
                <a:latin typeface="Arial"/>
                <a:ea typeface="+mn-ea"/>
                <a:cs typeface="Arial"/>
              </a:rPr>
              <a:t>https://</a:t>
            </a:r>
            <a:r>
              <a:rPr lang="en-US" dirty="0" err="1">
                <a:latin typeface="Arial"/>
                <a:ea typeface="+mn-ea"/>
                <a:cs typeface="Arial"/>
              </a:rPr>
              <a:t>docs.google.com</a:t>
            </a:r>
            <a:r>
              <a:rPr lang="en-US" dirty="0">
                <a:latin typeface="Arial"/>
                <a:ea typeface="+mn-ea"/>
                <a:cs typeface="Arial"/>
              </a:rPr>
              <a:t>/document/d/1W7d2qh1H5lyshf4902iK4io0oCFyEoIeXpQDblZKsxY/</a:t>
            </a:r>
            <a:r>
              <a:rPr lang="en-US" dirty="0" err="1">
                <a:latin typeface="Arial"/>
                <a:ea typeface="+mn-ea"/>
                <a:cs typeface="Arial"/>
              </a:rPr>
              <a:t>edit?usp</a:t>
            </a:r>
            <a:r>
              <a:rPr lang="en-US" dirty="0">
                <a:latin typeface="Arial"/>
                <a:ea typeface="+mn-ea"/>
                <a:cs typeface="Arial"/>
              </a:rPr>
              <a:t>=sharing</a:t>
            </a:r>
          </a:p>
          <a:p>
            <a:pPr algn="l" hangingPunct="0">
              <a:lnSpc>
                <a:spcPct val="100000"/>
              </a:lnSpc>
            </a:pPr>
            <a:endParaRPr dirty="0"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b="1">
                <a:latin typeface="Arial"/>
                <a:ea typeface="+mn-ea"/>
                <a:cs typeface="Arial"/>
              </a:rPr>
              <a:t>Note title</a:t>
            </a:r>
          </a:p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 here. They will be viewable in presenter 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b="1">
                <a:latin typeface="Arial"/>
                <a:ea typeface="+mn-ea"/>
                <a:cs typeface="Arial"/>
              </a:rPr>
              <a:t>Note title</a:t>
            </a:r>
          </a:p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 here. They will be viewable in presenter 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b="1">
                <a:latin typeface="Arial"/>
                <a:ea typeface="+mn-ea"/>
                <a:cs typeface="Arial"/>
              </a:rPr>
              <a:t>Note title</a:t>
            </a:r>
          </a:p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 here. They will be viewable in presenter 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b="1">
                <a:latin typeface="Arial"/>
                <a:ea typeface="+mn-ea"/>
                <a:cs typeface="Arial"/>
              </a:rPr>
              <a:t>Note title</a:t>
            </a:r>
          </a:p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 here. They will be viewable in presenter 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b="1">
                <a:latin typeface="Arial"/>
                <a:ea typeface="+mn-ea"/>
                <a:cs typeface="Arial"/>
              </a:rPr>
              <a:t>Note title</a:t>
            </a:r>
          </a:p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 here. They will be viewable in presenter 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b="1" dirty="0" err="1">
                <a:latin typeface="Arial"/>
                <a:ea typeface="+mn-ea"/>
                <a:cs typeface="Arial"/>
              </a:rPr>
              <a:t>N</a:t>
            </a:r>
            <a:r>
              <a:rPr lang="en-US" b="1" dirty="0" err="1">
                <a:latin typeface="Arial"/>
                <a:ea typeface="+mn-ea"/>
                <a:cs typeface="Arial"/>
              </a:rPr>
              <a:t>https</a:t>
            </a:r>
            <a:r>
              <a:rPr lang="en-US" b="1" dirty="0">
                <a:latin typeface="Arial"/>
                <a:ea typeface="+mn-ea"/>
                <a:cs typeface="Arial"/>
              </a:rPr>
              <a:t>://</a:t>
            </a:r>
            <a:r>
              <a:rPr lang="en-US" b="1" dirty="0" err="1">
                <a:latin typeface="Arial"/>
                <a:ea typeface="+mn-ea"/>
                <a:cs typeface="Arial"/>
              </a:rPr>
              <a:t>youtu.be</a:t>
            </a:r>
            <a:r>
              <a:rPr lang="en-US" b="1" dirty="0">
                <a:latin typeface="Arial"/>
                <a:ea typeface="+mn-ea"/>
                <a:cs typeface="Arial"/>
              </a:rPr>
              <a:t>/jkoRR670fj8?si=tYLo17L812qwcVWP</a:t>
            </a:r>
          </a:p>
          <a:p>
            <a:pPr algn="l" hangingPunct="0">
              <a:lnSpc>
                <a:spcPct val="100000"/>
              </a:lnSpc>
            </a:pPr>
            <a:endParaRPr dirty="0"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b="1">
                <a:latin typeface="Arial"/>
                <a:ea typeface="+mn-ea"/>
                <a:cs typeface="Arial"/>
              </a:rPr>
              <a:t>Note title</a:t>
            </a:r>
          </a:p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 here. They will be viewable in presenter 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b="1">
                <a:latin typeface="Arial"/>
                <a:ea typeface="+mn-ea"/>
                <a:cs typeface="Arial"/>
              </a:rPr>
              <a:t>Note title</a:t>
            </a:r>
          </a:p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 here. They will be viewable in presenter 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en-US" smtClean="0"/>
              <a:t>12/1/23</a:t>
            </a:fld>
            <a:endParaRPr/>
          </a:p>
        </p:txBody>
      </p:sp>
      <p:sp>
        <p:nvSpPr>
          <p:cNvPr id="5" name="Bottom colontit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096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346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597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676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92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12/1/23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159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12/1/23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496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12/1/23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927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12/1/23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046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12/1/23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931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12/1/23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235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32436-246E-C341-8F9A-0B4F34C07184}" type="datetimeFigureOut">
              <a:rPr lang="en-US" smtClean="0"/>
              <a:pPr/>
              <a:t>12/1/23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0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212"/>
        </a:solidFill>
        <a:effectLst/>
      </p:bgPr>
    </p:bg>
    <p:spTree>
      <p:nvGrpSpPr>
        <p:cNvPr id="1" name="Titl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_9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462846" y="0"/>
            <a:ext cx="9548304" cy="4471496"/>
          </a:xfrm>
          <a:prstGeom prst="rect">
            <a:avLst/>
          </a:prstGeom>
        </p:spPr>
      </p:pic>
      <p:sp>
        <p:nvSpPr>
          <p:cNvPr id="3" name="title"/>
          <p:cNvSpPr/>
          <p:nvPr/>
        </p:nvSpPr>
        <p:spPr>
          <a:xfrm>
            <a:off x="551074" y="5104534"/>
            <a:ext cx="6513245" cy="571811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75000"/>
              </a:lnSpc>
              <a:spcBef>
                <a:spcPct val="10000"/>
              </a:spcBef>
            </a:pPr>
            <a:r>
              <a:rPr sz="5026" dirty="0">
                <a:solidFill>
                  <a:srgbClr val="D9D9D9"/>
                </a:solidFill>
                <a:latin typeface="Muli"/>
                <a:ea typeface="+mn-ea"/>
                <a:cs typeface="Muli"/>
              </a:rPr>
              <a:t>CONTEMPLATIVE</a:t>
            </a:r>
          </a:p>
        </p:txBody>
      </p:sp>
      <p:sp>
        <p:nvSpPr>
          <p:cNvPr id="4" name="title copy"/>
          <p:cNvSpPr/>
          <p:nvPr/>
        </p:nvSpPr>
        <p:spPr>
          <a:xfrm>
            <a:off x="551074" y="5676345"/>
            <a:ext cx="6609026" cy="70479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sz="5026" dirty="0">
                <a:solidFill>
                  <a:srgbClr val="00C5CE"/>
                </a:solidFill>
                <a:latin typeface="Muli"/>
                <a:ea typeface="+mn-ea"/>
                <a:cs typeface="Muli"/>
              </a:rPr>
              <a:t>PEDAGOGY</a:t>
            </a:r>
          </a:p>
        </p:txBody>
      </p:sp>
      <p:pic>
        <p:nvPicPr>
          <p:cNvPr id="5" name="Shape-55"/>
          <p:cNvPicPr/>
          <p:nvPr/>
        </p:nvPicPr>
        <p:blipFill rotWithShape="1">
          <a:blip r:embed="rId4"/>
          <a:stretch>
            <a:fillRect/>
          </a:stretch>
        </p:blipFill>
        <p:spPr>
          <a:xfrm rot="-5400000">
            <a:off x="11239500" y="3067050"/>
            <a:ext cx="2419350" cy="1228725"/>
          </a:xfrm>
          <a:prstGeom prst="rect">
            <a:avLst/>
          </a:prstGeom>
        </p:spPr>
      </p:pic>
      <p:pic>
        <p:nvPicPr>
          <p:cNvPr id="6" name="ArrowOutline5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2213926" y="3495675"/>
            <a:ext cx="486035" cy="3785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2C5EA3-27DF-9A96-7C8E-A903E0A99104}"/>
              </a:ext>
            </a:extLst>
          </p:cNvPr>
          <p:cNvSpPr txBox="1"/>
          <p:nvPr/>
        </p:nvSpPr>
        <p:spPr>
          <a:xfrm>
            <a:off x="731370" y="6381135"/>
            <a:ext cx="323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Defining and Sharing Techniques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172CB8-617E-F19F-3458-3C1D4F5FF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11150" cy="737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841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212"/>
        </a:solidFill>
        <a:effectLst/>
      </p:bgPr>
    </p:bg>
    <p:spTree>
      <p:nvGrpSpPr>
        <p:cNvPr id="1" name="Gallery/Art/Portfolio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copy 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9525" y="1190625"/>
            <a:ext cx="6506249" cy="5783759"/>
          </a:xfrm>
          <a:prstGeom prst="rect">
            <a:avLst/>
          </a:prstGeom>
        </p:spPr>
      </p:pic>
      <p:pic>
        <p:nvPicPr>
          <p:cNvPr id="3" name="Object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6510354" y="1200150"/>
            <a:ext cx="6506249" cy="5774234"/>
          </a:xfrm>
          <a:prstGeom prst="rect">
            <a:avLst/>
          </a:prstGeom>
        </p:spPr>
      </p:pic>
      <p:pic>
        <p:nvPicPr>
          <p:cNvPr id="4" name="Shape7 copy 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3253024" y="5467350"/>
            <a:ext cx="2983235" cy="1010989"/>
          </a:xfrm>
          <a:prstGeom prst="rect">
            <a:avLst/>
          </a:prstGeom>
        </p:spPr>
      </p:pic>
      <p:sp>
        <p:nvSpPr>
          <p:cNvPr id="5" name="Body text copy"/>
          <p:cNvSpPr/>
          <p:nvPr/>
        </p:nvSpPr>
        <p:spPr>
          <a:xfrm>
            <a:off x="3561308" y="5819775"/>
            <a:ext cx="2143125" cy="2095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1350" cap="all" spc="225">
                <a:solidFill>
                  <a:srgbClr val="121212"/>
                </a:solidFill>
                <a:latin typeface="Muli"/>
                <a:ea typeface="+mn-ea"/>
                <a:cs typeface="Muli"/>
              </a:rPr>
              <a:t>Beholding</a:t>
            </a:r>
          </a:p>
        </p:txBody>
      </p:sp>
      <p:pic>
        <p:nvPicPr>
          <p:cNvPr id="6" name="Shape7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-1183" y="5467350"/>
            <a:ext cx="2983235" cy="1010989"/>
          </a:xfrm>
          <a:prstGeom prst="rect">
            <a:avLst/>
          </a:prstGeom>
        </p:spPr>
      </p:pic>
      <p:sp>
        <p:nvSpPr>
          <p:cNvPr id="7" name="Body text copy"/>
          <p:cNvSpPr/>
          <p:nvPr/>
        </p:nvSpPr>
        <p:spPr>
          <a:xfrm>
            <a:off x="266700" y="5686425"/>
            <a:ext cx="2476500" cy="4095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1350" cap="all" spc="225">
                <a:solidFill>
                  <a:srgbClr val="121212"/>
                </a:solidFill>
                <a:latin typeface="Muli"/>
                <a:ea typeface="+mn-ea"/>
                <a:cs typeface="Muli"/>
              </a:rPr>
              <a:t>Mindfulness / Focused Attention</a:t>
            </a:r>
          </a:p>
        </p:txBody>
      </p:sp>
      <p:pic>
        <p:nvPicPr>
          <p:cNvPr id="8" name="Shape7 copy 2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6516276" y="5467350"/>
            <a:ext cx="2983235" cy="1010989"/>
          </a:xfrm>
          <a:prstGeom prst="rect">
            <a:avLst/>
          </a:prstGeom>
        </p:spPr>
      </p:pic>
      <p:sp>
        <p:nvSpPr>
          <p:cNvPr id="9" name="Body text copy"/>
          <p:cNvSpPr/>
          <p:nvPr/>
        </p:nvSpPr>
        <p:spPr>
          <a:xfrm>
            <a:off x="6906580" y="5743575"/>
            <a:ext cx="2143125" cy="40957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1350" cap="all" spc="225">
                <a:solidFill>
                  <a:srgbClr val="121212"/>
                </a:solidFill>
                <a:latin typeface="Muli"/>
                <a:ea typeface="+mn-ea"/>
                <a:cs typeface="Muli"/>
              </a:rPr>
              <a:t>Contemplative Reading</a:t>
            </a:r>
          </a:p>
        </p:txBody>
      </p:sp>
      <p:pic>
        <p:nvPicPr>
          <p:cNvPr id="10" name="Shape7 copy 2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9676378" y="5476875"/>
            <a:ext cx="3185074" cy="1077664"/>
          </a:xfrm>
          <a:prstGeom prst="rect">
            <a:avLst/>
          </a:prstGeom>
        </p:spPr>
      </p:pic>
      <p:sp>
        <p:nvSpPr>
          <p:cNvPr id="11" name="Body text copy"/>
          <p:cNvSpPr/>
          <p:nvPr/>
        </p:nvSpPr>
        <p:spPr>
          <a:xfrm>
            <a:off x="10191750" y="5534025"/>
            <a:ext cx="2143125" cy="61912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  <a:p>
            <a:pPr algn="l" hangingPunct="0">
              <a:lnSpc>
                <a:spcPct val="100000"/>
              </a:lnSpc>
            </a:pPr>
            <a:r>
              <a:rPr sz="1350" cap="all" spc="225">
                <a:solidFill>
                  <a:srgbClr val="121212"/>
                </a:solidFill>
                <a:latin typeface="Muli"/>
                <a:ea typeface="+mn-ea"/>
                <a:cs typeface="Muli"/>
              </a:rPr>
              <a:t>Contemplative Writing</a:t>
            </a:r>
          </a:p>
        </p:txBody>
      </p:sp>
      <p:sp>
        <p:nvSpPr>
          <p:cNvPr id="12" name="Title copy"/>
          <p:cNvSpPr/>
          <p:nvPr/>
        </p:nvSpPr>
        <p:spPr>
          <a:xfrm>
            <a:off x="1704975" y="381000"/>
            <a:ext cx="10620375" cy="5524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3600" b="1" spc="375">
                <a:solidFill>
                  <a:srgbClr val="F9C900"/>
                </a:solidFill>
                <a:latin typeface="Cormorant"/>
                <a:ea typeface="+mn-ea"/>
                <a:cs typeface="Cormorant"/>
              </a:rPr>
              <a:t>Contemplative Pedagogy in the Classroom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EA36A7-8E40-52CA-D76D-E2A3A46B95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6" y="-1"/>
            <a:ext cx="13020675" cy="723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Call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_15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7089770" y="-121517"/>
            <a:ext cx="6019800" cy="7429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28750" y="2638425"/>
            <a:ext cx="3497198" cy="19240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sz="4125">
                <a:solidFill>
                  <a:srgbClr val="A1988E"/>
                </a:solidFill>
                <a:latin typeface="Italiana"/>
                <a:ea typeface="+mn-ea"/>
                <a:cs typeface="Italiana"/>
              </a:rPr>
              <a:t>Ok, so how do I use it in the classroom?</a:t>
            </a:r>
          </a:p>
        </p:txBody>
      </p:sp>
      <p:pic>
        <p:nvPicPr>
          <p:cNvPr id="4" name="Circle-36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903007" y="2600325"/>
            <a:ext cx="2429519" cy="24371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62025" y="4581525"/>
            <a:ext cx="4548472" cy="14478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sz="4500">
                <a:solidFill>
                  <a:srgbClr val="A1988E"/>
                </a:solidFill>
                <a:latin typeface="Italiana"/>
                <a:ea typeface="+mn-ea"/>
                <a:cs typeface="Italiana"/>
              </a:rPr>
              <a:t>Sharing Ideas &amp;</a:t>
            </a:r>
          </a:p>
          <a:p>
            <a:pPr algn="l" hangingPunct="0">
              <a:lnSpc>
                <a:spcPct val="91667"/>
              </a:lnSpc>
            </a:pPr>
            <a:r>
              <a:rPr sz="4500">
                <a:solidFill>
                  <a:srgbClr val="A1988E"/>
                </a:solidFill>
                <a:latin typeface="Italiana"/>
                <a:ea typeface="+mn-ea"/>
                <a:cs typeface="Italiana"/>
              </a:rPr>
              <a:t>Outcomes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The beach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81028" y="-59042"/>
            <a:ext cx="6998358" cy="7433283"/>
          </a:xfrm>
          <a:prstGeom prst="rect">
            <a:avLst/>
          </a:prstGeom>
        </p:spPr>
      </p:pic>
      <p:pic>
        <p:nvPicPr>
          <p:cNvPr id="3" name="FlowersBanner_08"/>
          <p:cNvPicPr/>
          <p:nvPr/>
        </p:nvPicPr>
        <p:blipFill rotWithShape="1">
          <a:blip r:embed="rId4"/>
          <a:stretch>
            <a:fillRect/>
          </a:stretch>
        </p:blipFill>
        <p:spPr>
          <a:xfrm rot="-13500000">
            <a:off x="10782300" y="3848100"/>
            <a:ext cx="3791534" cy="54309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23139" y="1495425"/>
            <a:ext cx="4144721" cy="16954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sz="3600">
                <a:solidFill>
                  <a:srgbClr val="A1988E"/>
                </a:solidFill>
                <a:latin typeface="Italiana"/>
                <a:ea typeface="+mn-ea"/>
                <a:cs typeface="Italiana"/>
              </a:rPr>
              <a:t>How do you define Contemplative Pedagogy?</a:t>
            </a:r>
          </a:p>
        </p:txBody>
      </p:sp>
      <p:sp>
        <p:nvSpPr>
          <p:cNvPr id="5" name="Rectangle 4"/>
          <p:cNvSpPr/>
          <p:nvPr/>
        </p:nvSpPr>
        <p:spPr>
          <a:xfrm>
            <a:off x="7523139" y="3333750"/>
            <a:ext cx="4089182" cy="10858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8333"/>
              </a:lnSpc>
            </a:pPr>
            <a:r>
              <a:rPr sz="1800" i="1">
                <a:solidFill>
                  <a:srgbClr val="A1988E"/>
                </a:solidFill>
                <a:latin typeface="Montserrat"/>
                <a:ea typeface="+mn-ea"/>
                <a:cs typeface="Montserrat"/>
              </a:rPr>
              <a:t>Defining what we mean by contemplative pedagogy can be difficult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D82FEC-2D38-AC3A-9EF5-6A00B20F91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235"/>
            <a:ext cx="6998358" cy="7335435"/>
          </a:xfrm>
          <a:prstGeom prst="rect">
            <a:avLst/>
          </a:prstGeom>
        </p:spPr>
      </p:pic>
      <p:pic>
        <p:nvPicPr>
          <p:cNvPr id="8" name="FlowersBanner_05">
            <a:extLst>
              <a:ext uri="{FF2B5EF4-FFF2-40B4-BE49-F238E27FC236}">
                <a16:creationId xmlns:a16="http://schemas.microsoft.com/office/drawing/2014/main" id="{3A4D4AB0-DCD0-3DC5-120A-0220312D64B9}"/>
              </a:ext>
            </a:extLst>
          </p:cNvPr>
          <p:cNvPicPr/>
          <p:nvPr/>
        </p:nvPicPr>
        <p:blipFill rotWithShape="1">
          <a:blip r:embed="rId6"/>
          <a:stretch>
            <a:fillRect/>
          </a:stretch>
        </p:blipFill>
        <p:spPr>
          <a:xfrm rot="9850313">
            <a:off x="9976419" y="4628467"/>
            <a:ext cx="2571092" cy="131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429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212"/>
        </a:solidFill>
        <a:effectLst/>
      </p:bgPr>
    </p:bg>
    <p:spTree>
      <p:nvGrpSpPr>
        <p:cNvPr id="1" name="Gallery/Art/Portfolio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_1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334000" y="0"/>
            <a:ext cx="7686675" cy="7315200"/>
          </a:xfrm>
          <a:prstGeom prst="rect">
            <a:avLst/>
          </a:prstGeom>
        </p:spPr>
      </p:pic>
      <p:pic>
        <p:nvPicPr>
          <p:cNvPr id="3" name="Shape7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632445" y="923925"/>
            <a:ext cx="5819503" cy="5502387"/>
          </a:xfrm>
          <a:prstGeom prst="rect">
            <a:avLst/>
          </a:prstGeom>
        </p:spPr>
      </p:pic>
      <p:sp>
        <p:nvSpPr>
          <p:cNvPr id="4" name="Body text copy"/>
          <p:cNvSpPr/>
          <p:nvPr/>
        </p:nvSpPr>
        <p:spPr>
          <a:xfrm>
            <a:off x="1047750" y="1733550"/>
            <a:ext cx="5076825" cy="3095625"/>
          </a:xfrm>
          <a:prstGeom prst="rect">
            <a:avLst/>
          </a:prstGeom>
        </p:spPr>
        <p:txBody>
          <a:bodyPr spcFirstLastPara="0" lIns="95250" tIns="47625" rIns="95250" bIns="0" anchor="t"/>
          <a:lstStyle/>
          <a:p>
            <a:pPr algn="l" hangingPunct="0">
              <a:lnSpc>
                <a:spcPct val="125000"/>
              </a:lnSpc>
            </a:pPr>
            <a:r>
              <a:rPr sz="2250">
                <a:solidFill>
                  <a:srgbClr val="121212"/>
                </a:solidFill>
                <a:latin typeface="Muli"/>
                <a:ea typeface="+mn-ea"/>
                <a:cs typeface="Muli"/>
              </a:rPr>
              <a:t>Mindfulness in the classroom, sometimes called “contemplative pedagogy” involves teaching methods designed to cultivate deepened awareness, concentration, and insight.</a:t>
            </a:r>
          </a:p>
          <a:p>
            <a:pPr algn="l" hangingPunct="0">
              <a:lnSpc>
                <a:spcPct val="125000"/>
              </a:lnSpc>
            </a:pPr>
            <a:r>
              <a:rPr sz="1800" i="1">
                <a:solidFill>
                  <a:srgbClr val="121212"/>
                </a:solidFill>
                <a:latin typeface="Muli"/>
                <a:ea typeface="+mn-ea"/>
                <a:cs typeface="Muli"/>
              </a:rPr>
              <a:t>-Iowa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You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_10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0671175" y="0"/>
            <a:ext cx="2755900" cy="7531100"/>
          </a:xfrm>
          <a:prstGeom prst="rect">
            <a:avLst/>
          </a:prstGeom>
        </p:spPr>
      </p:pic>
      <p:pic>
        <p:nvPicPr>
          <p:cNvPr id="3" name="Pic_4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6391275" y="-95250"/>
            <a:ext cx="4279900" cy="7531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2475" y="1495425"/>
            <a:ext cx="4907682" cy="25908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2250" dirty="0">
                <a:solidFill>
                  <a:srgbClr val="848C4F"/>
                </a:solidFill>
                <a:latin typeface="Gilda Display"/>
                <a:ea typeface="+mn-ea"/>
                <a:cs typeface="Gilda Display"/>
              </a:rPr>
              <a:t>Contemplative pedagogy shifts the focus of teaching and learning to incorporate ‘first person’ approaches which connect students to their lived, embodied experience of their own learning. </a:t>
            </a:r>
          </a:p>
          <a:p>
            <a:pPr algn="ctr" hangingPunct="0">
              <a:lnSpc>
                <a:spcPct val="100000"/>
              </a:lnSpc>
            </a:pPr>
            <a:endParaRPr lang="en-US" sz="1800" i="1" dirty="0">
              <a:solidFill>
                <a:srgbClr val="848C4F"/>
              </a:solidFill>
              <a:latin typeface="Gilda Display"/>
              <a:ea typeface="+mn-ea"/>
              <a:cs typeface="Gilda Display"/>
            </a:endParaRPr>
          </a:p>
          <a:p>
            <a:pPr algn="ctr" hangingPunct="0">
              <a:lnSpc>
                <a:spcPct val="100000"/>
              </a:lnSpc>
            </a:pPr>
            <a:r>
              <a:rPr sz="1800" i="1" dirty="0">
                <a:solidFill>
                  <a:srgbClr val="848C4F"/>
                </a:solidFill>
                <a:latin typeface="Gilda Display"/>
                <a:ea typeface="+mn-ea"/>
                <a:cs typeface="Gilda Display"/>
              </a:rPr>
              <a:t>- Contemplative Pedagogy Network</a:t>
            </a:r>
          </a:p>
        </p:txBody>
      </p:sp>
      <p:pic>
        <p:nvPicPr>
          <p:cNvPr id="5" name="FlowersBanner_12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752475" y="4283655"/>
            <a:ext cx="4840735" cy="230205"/>
          </a:xfrm>
          <a:prstGeom prst="rect">
            <a:avLst/>
          </a:prstGeom>
        </p:spPr>
      </p:pic>
      <p:pic>
        <p:nvPicPr>
          <p:cNvPr id="6" name="FlowersBanner_12 copy 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762000" y="1162050"/>
            <a:ext cx="4840735" cy="230205"/>
          </a:xfrm>
          <a:prstGeom prst="rect">
            <a:avLst/>
          </a:prstGeom>
        </p:spPr>
      </p:pic>
      <p:pic>
        <p:nvPicPr>
          <p:cNvPr id="7" name="FlowersBanner_08"/>
          <p:cNvPicPr/>
          <p:nvPr/>
        </p:nvPicPr>
        <p:blipFill rotWithShape="1">
          <a:blip r:embed="rId6"/>
          <a:stretch>
            <a:fillRect/>
          </a:stretch>
        </p:blipFill>
        <p:spPr>
          <a:xfrm rot="-10800000">
            <a:off x="1839196" y="5000625"/>
            <a:ext cx="2787404" cy="398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EF"/>
        </a:solidFill>
        <a:effectLst/>
      </p:bgPr>
    </p:bg>
    <p:spTree>
      <p:nvGrpSpPr>
        <p:cNvPr id="1" name="Slid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lowersBanner_01"/>
          <p:cNvPicPr/>
          <p:nvPr/>
        </p:nvPicPr>
        <p:blipFill rotWithShape="1">
          <a:blip r:embed="rId3"/>
          <a:stretch>
            <a:fillRect/>
          </a:stretch>
        </p:blipFill>
        <p:spPr>
          <a:xfrm rot="9555383" flipV="1">
            <a:off x="6029325" y="6057900"/>
            <a:ext cx="2639952" cy="1323600"/>
          </a:xfrm>
          <a:prstGeom prst="rect">
            <a:avLst/>
          </a:prstGeom>
        </p:spPr>
      </p:pic>
      <p:pic>
        <p:nvPicPr>
          <p:cNvPr id="3" name="pic_7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-19050" y="-23813"/>
            <a:ext cx="6591300" cy="7362825"/>
          </a:xfrm>
          <a:prstGeom prst="rect">
            <a:avLst/>
          </a:prstGeom>
        </p:spPr>
      </p:pic>
      <p:sp>
        <p:nvSpPr>
          <p:cNvPr id="4" name="Body text"/>
          <p:cNvSpPr/>
          <p:nvPr/>
        </p:nvSpPr>
        <p:spPr>
          <a:xfrm>
            <a:off x="7330250" y="2009775"/>
            <a:ext cx="5197932" cy="18859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ctr" hangingPunct="0">
              <a:lnSpc>
                <a:spcPct val="91667"/>
              </a:lnSpc>
              <a:spcBef>
                <a:spcPct val="3333"/>
              </a:spcBef>
            </a:pPr>
            <a:r>
              <a:rPr sz="2250">
                <a:solidFill>
                  <a:srgbClr val="785C3D"/>
                </a:solidFill>
                <a:latin typeface="Gayathri"/>
                <a:ea typeface="+mn-ea"/>
                <a:cs typeface="Gayathri"/>
              </a:rPr>
              <a:t>Contemplative Pedagogy (CP) is an approach to education that uses contemplative practices, attention to the full student experience, and an interest in transformative learning to create more meaningful course environments.</a:t>
            </a:r>
          </a:p>
        </p:txBody>
      </p:sp>
      <p:sp>
        <p:nvSpPr>
          <p:cNvPr id="5" name="Body text copy 1"/>
          <p:cNvSpPr/>
          <p:nvPr/>
        </p:nvSpPr>
        <p:spPr>
          <a:xfrm>
            <a:off x="7202246" y="3952875"/>
            <a:ext cx="5198067" cy="276225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ctr" hangingPunct="0">
              <a:lnSpc>
                <a:spcPct val="100000"/>
              </a:lnSpc>
            </a:pPr>
            <a:r>
              <a:rPr sz="1800" i="1">
                <a:solidFill>
                  <a:srgbClr val="785C3D"/>
                </a:solidFill>
                <a:latin typeface="Lato Light"/>
                <a:ea typeface="+mn-ea"/>
                <a:cs typeface="Lato Light"/>
              </a:rPr>
              <a:t>-University of Massachusetts at Amherst</a:t>
            </a:r>
          </a:p>
        </p:txBody>
      </p:sp>
      <p:pic>
        <p:nvPicPr>
          <p:cNvPr id="6" name="Line-24"/>
          <p:cNvPicPr/>
          <p:nvPr/>
        </p:nvPicPr>
        <p:blipFill rotWithShape="1">
          <a:blip r:embed="rId5"/>
          <a:stretch>
            <a:fillRect/>
          </a:stretch>
        </p:blipFill>
        <p:spPr>
          <a:xfrm rot="-5400000">
            <a:off x="9208986" y="5019675"/>
            <a:ext cx="1222552" cy="85725"/>
          </a:xfrm>
          <a:prstGeom prst="rect">
            <a:avLst/>
          </a:prstGeom>
        </p:spPr>
      </p:pic>
      <p:pic>
        <p:nvPicPr>
          <p:cNvPr id="7" name="Line-24"/>
          <p:cNvPicPr/>
          <p:nvPr/>
        </p:nvPicPr>
        <p:blipFill rotWithShape="1">
          <a:blip r:embed="rId5"/>
          <a:stretch>
            <a:fillRect/>
          </a:stretch>
        </p:blipFill>
        <p:spPr>
          <a:xfrm rot="-5400000">
            <a:off x="9208986" y="1162050"/>
            <a:ext cx="1222552" cy="85725"/>
          </a:xfrm>
          <a:prstGeom prst="rect">
            <a:avLst/>
          </a:prstGeom>
        </p:spPr>
      </p:pic>
      <p:pic>
        <p:nvPicPr>
          <p:cNvPr id="8" name="Creative-Shape-5"/>
          <p:cNvPicPr/>
          <p:nvPr/>
        </p:nvPicPr>
        <p:blipFill rotWithShape="1">
          <a:blip r:embed="rId6"/>
          <a:stretch>
            <a:fillRect/>
          </a:stretch>
        </p:blipFill>
        <p:spPr>
          <a:xfrm rot="16200000">
            <a:off x="10772643" y="-901328"/>
            <a:ext cx="2964006" cy="2823563"/>
          </a:xfrm>
          <a:prstGeom prst="rect">
            <a:avLst/>
          </a:prstGeom>
        </p:spPr>
      </p:pic>
      <p:pic>
        <p:nvPicPr>
          <p:cNvPr id="9" name="FlowersBanner_05"/>
          <p:cNvPicPr/>
          <p:nvPr/>
        </p:nvPicPr>
        <p:blipFill rotWithShape="1">
          <a:blip r:embed="rId7"/>
          <a:stretch>
            <a:fillRect/>
          </a:stretch>
        </p:blipFill>
        <p:spPr>
          <a:xfrm rot="9850313">
            <a:off x="10879807" y="-135443"/>
            <a:ext cx="2571092" cy="131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8C4F"/>
        </a:solidFill>
        <a:effectLst/>
      </p:bgPr>
    </p:bg>
    <p:spTree>
      <p:nvGrpSpPr>
        <p:cNvPr id="1" name="United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_12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-76200"/>
            <a:ext cx="5267325" cy="7467600"/>
          </a:xfrm>
          <a:prstGeom prst="rect">
            <a:avLst/>
          </a:prstGeom>
        </p:spPr>
      </p:pic>
      <p:pic>
        <p:nvPicPr>
          <p:cNvPr id="3" name="FlowersBanner_05"/>
          <p:cNvPicPr/>
          <p:nvPr/>
        </p:nvPicPr>
        <p:blipFill rotWithShape="1">
          <a:blip r:embed="rId4"/>
          <a:stretch>
            <a:fillRect/>
          </a:stretch>
        </p:blipFill>
        <p:spPr>
          <a:xfrm rot="-8864939">
            <a:off x="8229600" y="1209675"/>
            <a:ext cx="1342733" cy="6956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53100" y="2095500"/>
            <a:ext cx="6600825" cy="286702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08333"/>
              </a:lnSpc>
            </a:pPr>
            <a:r>
              <a:rPr sz="2700">
                <a:solidFill>
                  <a:srgbClr val="FFFFFF"/>
                </a:solidFill>
                <a:latin typeface="Gilda Display"/>
                <a:ea typeface="+mn-ea"/>
                <a:cs typeface="Gilda Display"/>
              </a:rPr>
              <a:t>Contemplative Pedagogy is an approach to teaching and learning with the goal of encouraging deep learning through focused attention, reflection, and heightened awareness. </a:t>
            </a:r>
          </a:p>
          <a:p>
            <a:pPr algn="ctr" hangingPunct="0">
              <a:lnSpc>
                <a:spcPct val="108333"/>
              </a:lnSpc>
            </a:pPr>
            <a:r>
              <a:rPr sz="1800" i="1">
                <a:solidFill>
                  <a:srgbClr val="FFFFFF"/>
                </a:solidFill>
                <a:latin typeface="Gilda Display"/>
                <a:ea typeface="+mn-ea"/>
                <a:cs typeface="Gilda Display"/>
              </a:rPr>
              <a:t>- Columbia Center for Teaching and Learning</a:t>
            </a:r>
          </a:p>
        </p:txBody>
      </p:sp>
      <p:pic>
        <p:nvPicPr>
          <p:cNvPr id="5" name="FlowersBanner_05 copy 1"/>
          <p:cNvPicPr/>
          <p:nvPr/>
        </p:nvPicPr>
        <p:blipFill rotWithShape="1">
          <a:blip r:embed="rId4"/>
          <a:stretch>
            <a:fillRect/>
          </a:stretch>
        </p:blipFill>
        <p:spPr>
          <a:xfrm rot="-8864939" flipH="1" flipV="1">
            <a:off x="8562975" y="5276850"/>
            <a:ext cx="1342733" cy="69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lid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text"/>
          <p:cNvSpPr/>
          <p:nvPr/>
        </p:nvSpPr>
        <p:spPr>
          <a:xfrm>
            <a:off x="781118" y="2852738"/>
            <a:ext cx="5895907" cy="10096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ctr" hangingPunct="0">
              <a:lnSpc>
                <a:spcPct val="91667"/>
              </a:lnSpc>
              <a:spcBef>
                <a:spcPct val="3333"/>
              </a:spcBef>
            </a:pPr>
            <a:r>
              <a:rPr sz="7200">
                <a:solidFill>
                  <a:srgbClr val="F4F5EF"/>
                </a:solidFill>
                <a:latin typeface="Tangerine"/>
                <a:ea typeface="+mn-ea"/>
                <a:cs typeface="Tangerine"/>
              </a:rPr>
              <a:t>Contemplative Pedagogy</a:t>
            </a:r>
          </a:p>
        </p:txBody>
      </p:sp>
      <p:sp>
        <p:nvSpPr>
          <p:cNvPr id="3" name="Body text copy 1"/>
          <p:cNvSpPr/>
          <p:nvPr/>
        </p:nvSpPr>
        <p:spPr>
          <a:xfrm>
            <a:off x="733425" y="5257800"/>
            <a:ext cx="5943600" cy="3429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marL="342900" indent="-342900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2250" dirty="0">
                <a:solidFill>
                  <a:srgbClr val="F4F5EF"/>
                </a:solidFill>
                <a:latin typeface="Lato Light"/>
                <a:ea typeface="+mn-ea"/>
                <a:cs typeface="Lato Light"/>
              </a:rPr>
              <a:t>An Approach to Teaching and Learning</a:t>
            </a:r>
            <a:endParaRPr lang="en-US" sz="2250" dirty="0">
              <a:solidFill>
                <a:srgbClr val="F4F5EF"/>
              </a:solidFill>
              <a:latin typeface="Lato Light"/>
              <a:ea typeface="+mn-ea"/>
              <a:cs typeface="Lato Light"/>
            </a:endParaRPr>
          </a:p>
          <a:p>
            <a:pPr marL="342900" indent="-342900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50" dirty="0">
                <a:solidFill>
                  <a:srgbClr val="F4F5EF"/>
                </a:solidFill>
                <a:latin typeface="Lato Light"/>
                <a:cs typeface="Lato Light"/>
              </a:rPr>
              <a:t>Connected to Learning Academic Content</a:t>
            </a:r>
            <a:endParaRPr sz="2250" dirty="0">
              <a:solidFill>
                <a:srgbClr val="F4F5EF"/>
              </a:solidFill>
              <a:latin typeface="Lato Light"/>
              <a:ea typeface="+mn-ea"/>
              <a:cs typeface="Lato Light"/>
            </a:endParaRPr>
          </a:p>
        </p:txBody>
      </p:sp>
      <p:pic>
        <p:nvPicPr>
          <p:cNvPr id="4" name="Line-24"/>
          <p:cNvPicPr/>
          <p:nvPr/>
        </p:nvPicPr>
        <p:blipFill rotWithShape="1">
          <a:blip r:embed="rId4"/>
          <a:stretch>
            <a:fillRect/>
          </a:stretch>
        </p:blipFill>
        <p:spPr>
          <a:xfrm rot="-5400000">
            <a:off x="2787858" y="4524796"/>
            <a:ext cx="1222552" cy="85725"/>
          </a:xfrm>
          <a:prstGeom prst="rect">
            <a:avLst/>
          </a:prstGeom>
        </p:spPr>
      </p:pic>
      <p:pic>
        <p:nvPicPr>
          <p:cNvPr id="5" name="Line-24"/>
          <p:cNvPicPr/>
          <p:nvPr/>
        </p:nvPicPr>
        <p:blipFill rotWithShape="1">
          <a:blip r:embed="rId4"/>
          <a:stretch>
            <a:fillRect/>
          </a:stretch>
        </p:blipFill>
        <p:spPr>
          <a:xfrm rot="-5400000">
            <a:off x="2787858" y="2125751"/>
            <a:ext cx="1222552" cy="85725"/>
          </a:xfrm>
          <a:prstGeom prst="rect">
            <a:avLst/>
          </a:prstGeom>
        </p:spPr>
      </p:pic>
      <p:sp>
        <p:nvSpPr>
          <p:cNvPr id="6" name="Body text copy 2"/>
          <p:cNvSpPr/>
          <p:nvPr/>
        </p:nvSpPr>
        <p:spPr>
          <a:xfrm>
            <a:off x="733424" y="734218"/>
            <a:ext cx="5198067" cy="3429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ctr" hangingPunct="0">
              <a:lnSpc>
                <a:spcPct val="100000"/>
              </a:lnSpc>
            </a:pPr>
            <a:r>
              <a:rPr sz="2250" dirty="0">
                <a:solidFill>
                  <a:srgbClr val="F4F5EF"/>
                </a:solidFill>
                <a:latin typeface="Lato Light"/>
                <a:ea typeface="+mn-ea"/>
                <a:cs typeface="Lato Light"/>
              </a:rPr>
              <a:t>Is Rooted in Mindfulness</a:t>
            </a:r>
            <a:r>
              <a:rPr lang="en-US" sz="2250" dirty="0">
                <a:solidFill>
                  <a:srgbClr val="F4F5EF"/>
                </a:solidFill>
                <a:latin typeface="Lato Light"/>
                <a:ea typeface="+mn-ea"/>
                <a:cs typeface="Lato Light"/>
              </a:rPr>
              <a:t> / </a:t>
            </a:r>
          </a:p>
          <a:p>
            <a:pPr algn="ctr" hangingPunct="0">
              <a:lnSpc>
                <a:spcPct val="100000"/>
              </a:lnSpc>
            </a:pPr>
            <a:r>
              <a:rPr lang="en-US" sz="2250" dirty="0">
                <a:solidFill>
                  <a:srgbClr val="F4F5EF"/>
                </a:solidFill>
                <a:latin typeface="Lato Light"/>
                <a:ea typeface="+mn-ea"/>
                <a:cs typeface="Lato Light"/>
              </a:rPr>
              <a:t>Contemplative Practice</a:t>
            </a:r>
            <a:endParaRPr sz="2250" dirty="0">
              <a:solidFill>
                <a:srgbClr val="F4F5EF"/>
              </a:solidFill>
              <a:latin typeface="Lato Light"/>
              <a:ea typeface="+mn-ea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212"/>
        </a:solidFill>
        <a:effectLst/>
      </p:bgPr>
    </p:bg>
    <p:spTree>
      <p:nvGrpSpPr>
        <p:cNvPr id="1" name="Gallery/Art/Portfolio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text copy"/>
          <p:cNvSpPr/>
          <p:nvPr/>
        </p:nvSpPr>
        <p:spPr>
          <a:xfrm>
            <a:off x="1800225" y="295275"/>
            <a:ext cx="9380031" cy="6858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ctr" hangingPunct="0">
              <a:lnSpc>
                <a:spcPct val="100000"/>
              </a:lnSpc>
            </a:pPr>
            <a:r>
              <a:rPr sz="4500" b="1">
                <a:solidFill>
                  <a:srgbClr val="F0CFA6"/>
                </a:solidFill>
                <a:latin typeface="Gayathri"/>
                <a:ea typeface="+mn-ea"/>
                <a:cs typeface="Gayathri"/>
              </a:rPr>
              <a:t>The Teacher</a:t>
            </a:r>
          </a:p>
        </p:txBody>
      </p:sp>
      <p:sp>
        <p:nvSpPr>
          <p:cNvPr id="3" name="Body text copy"/>
          <p:cNvSpPr/>
          <p:nvPr/>
        </p:nvSpPr>
        <p:spPr>
          <a:xfrm>
            <a:off x="1967740" y="1200150"/>
            <a:ext cx="9432482" cy="7620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25000"/>
              </a:lnSpc>
            </a:pPr>
            <a:r>
              <a:rPr sz="1500">
                <a:solidFill>
                  <a:srgbClr val="FFFFFF"/>
                </a:solidFill>
                <a:latin typeface="Muli"/>
                <a:ea typeface="+mn-ea"/>
                <a:cs typeface="Muli"/>
              </a:rPr>
              <a:t>The right kind of education begins with the educator who must understand himself and be free from established patterns of thought; for what he is, that he imparts - J. Krishnamurti</a:t>
            </a:r>
          </a:p>
        </p:txBody>
      </p:sp>
      <p:pic>
        <p:nvPicPr>
          <p:cNvPr id="4" name="Pic_13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294734" y="2524092"/>
            <a:ext cx="10420350" cy="4249600"/>
          </a:xfrm>
          <a:prstGeom prst="rect">
            <a:avLst/>
          </a:prstGeom>
        </p:spPr>
      </p:pic>
      <p:pic>
        <p:nvPicPr>
          <p:cNvPr id="5" name="Line-24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285875" y="3923223"/>
            <a:ext cx="10458450" cy="95250"/>
          </a:xfrm>
          <a:prstGeom prst="rect">
            <a:avLst/>
          </a:prstGeom>
        </p:spPr>
      </p:pic>
      <p:pic>
        <p:nvPicPr>
          <p:cNvPr id="6" name="Line-24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285875" y="5354127"/>
            <a:ext cx="10458450" cy="95250"/>
          </a:xfrm>
          <a:prstGeom prst="rect">
            <a:avLst/>
          </a:prstGeom>
        </p:spPr>
      </p:pic>
      <p:pic>
        <p:nvPicPr>
          <p:cNvPr id="7" name="Line-24"/>
          <p:cNvPicPr/>
          <p:nvPr/>
        </p:nvPicPr>
        <p:blipFill rotWithShape="1">
          <a:blip r:embed="rId5"/>
          <a:stretch>
            <a:fillRect/>
          </a:stretch>
        </p:blipFill>
        <p:spPr>
          <a:xfrm rot="5400000">
            <a:off x="1232531" y="4607371"/>
            <a:ext cx="4286250" cy="95250"/>
          </a:xfrm>
          <a:prstGeom prst="rect">
            <a:avLst/>
          </a:prstGeom>
        </p:spPr>
      </p:pic>
      <p:pic>
        <p:nvPicPr>
          <p:cNvPr id="8" name="Line-24"/>
          <p:cNvPicPr/>
          <p:nvPr/>
        </p:nvPicPr>
        <p:blipFill rotWithShape="1">
          <a:blip r:embed="rId5"/>
          <a:stretch>
            <a:fillRect/>
          </a:stretch>
        </p:blipFill>
        <p:spPr>
          <a:xfrm rot="5400000">
            <a:off x="3333750" y="4611177"/>
            <a:ext cx="4286250" cy="95250"/>
          </a:xfrm>
          <a:prstGeom prst="rect">
            <a:avLst/>
          </a:prstGeom>
        </p:spPr>
      </p:pic>
      <p:pic>
        <p:nvPicPr>
          <p:cNvPr id="9" name="Line-24"/>
          <p:cNvPicPr/>
          <p:nvPr/>
        </p:nvPicPr>
        <p:blipFill rotWithShape="1">
          <a:blip r:embed="rId5"/>
          <a:stretch>
            <a:fillRect/>
          </a:stretch>
        </p:blipFill>
        <p:spPr>
          <a:xfrm rot="5400000">
            <a:off x="5429250" y="4611177"/>
            <a:ext cx="4286250" cy="95250"/>
          </a:xfrm>
          <a:prstGeom prst="rect">
            <a:avLst/>
          </a:prstGeom>
        </p:spPr>
      </p:pic>
      <p:pic>
        <p:nvPicPr>
          <p:cNvPr id="10" name="Line-24"/>
          <p:cNvPicPr/>
          <p:nvPr/>
        </p:nvPicPr>
        <p:blipFill rotWithShape="1">
          <a:blip r:embed="rId5"/>
          <a:stretch>
            <a:fillRect/>
          </a:stretch>
        </p:blipFill>
        <p:spPr>
          <a:xfrm rot="5400000">
            <a:off x="7486650" y="4611177"/>
            <a:ext cx="4286250" cy="9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Titl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5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2311913" y="3095625"/>
            <a:ext cx="8483505" cy="4260802"/>
          </a:xfrm>
          <a:prstGeom prst="rect">
            <a:avLst/>
          </a:prstGeom>
        </p:spPr>
      </p:pic>
      <p:sp>
        <p:nvSpPr>
          <p:cNvPr id="3" name="title copy"/>
          <p:cNvSpPr/>
          <p:nvPr/>
        </p:nvSpPr>
        <p:spPr>
          <a:xfrm>
            <a:off x="2698817" y="4772025"/>
            <a:ext cx="7567662" cy="74295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ctr" hangingPunct="0">
              <a:lnSpc>
                <a:spcPct val="108333"/>
              </a:lnSpc>
            </a:pPr>
            <a:r>
              <a:rPr sz="4500" spc="525">
                <a:solidFill>
                  <a:srgbClr val="B4C7C6"/>
                </a:solidFill>
                <a:latin typeface="Tenderness"/>
                <a:ea typeface="+mn-ea"/>
                <a:cs typeface="Tenderness"/>
              </a:rPr>
              <a:t>The Ripple Effect</a:t>
            </a:r>
          </a:p>
        </p:txBody>
      </p:sp>
      <p:pic>
        <p:nvPicPr>
          <p:cNvPr id="4" name="customLine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6211605" y="5514975"/>
            <a:ext cx="668159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426</Words>
  <Application>Microsoft Macintosh PowerPoint</Application>
  <PresentationFormat>Custom</PresentationFormat>
  <Paragraphs>62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Tangerine</vt:lpstr>
      <vt:lpstr>Gilda Display</vt:lpstr>
      <vt:lpstr>Montserrat</vt:lpstr>
      <vt:lpstr>Gayathri</vt:lpstr>
      <vt:lpstr>Italiana</vt:lpstr>
      <vt:lpstr>Lato Light</vt:lpstr>
      <vt:lpstr>Tenderness</vt:lpstr>
      <vt:lpstr>Cormorant</vt:lpstr>
      <vt:lpstr>Calibri</vt:lpstr>
      <vt:lpstr>Arial</vt:lpstr>
      <vt:lpstr>Muli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Visme Presentation</dc:title>
  <dc:creator>Visme</dc:creator>
  <cp:lastModifiedBy/>
  <cp:revision>5</cp:revision>
  <dcterms:created xsi:type="dcterms:W3CDTF">2023-12-01T16:41:43Z</dcterms:created>
  <dcterms:modified xsi:type="dcterms:W3CDTF">2023-12-01T19:33:20Z</dcterms:modified>
</cp:coreProperties>
</file>