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Caveat"/>
      <p:regular r:id="rId20"/>
      <p:bold r:id="rId21"/>
    </p:embeddedFont>
    <p:embeddedFont>
      <p:font typeface="EB Garamond"/>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regular.fntdata"/><Relationship Id="rId22" Type="http://schemas.openxmlformats.org/officeDocument/2006/relationships/font" Target="fonts/EBGaramond-regular.fntdata"/><Relationship Id="rId21" Type="http://schemas.openxmlformats.org/officeDocument/2006/relationships/font" Target="fonts/Caveat-bold.fntdata"/><Relationship Id="rId24" Type="http://schemas.openxmlformats.org/officeDocument/2006/relationships/font" Target="fonts/EBGaramond-italic.fntdata"/><Relationship Id="rId23" Type="http://schemas.openxmlformats.org/officeDocument/2006/relationships/font" Target="fonts/EBGaramon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EBGaramon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83076c46ab_2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283076c46ab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3076c46ab_2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83076c46ab_2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83076c46ab_2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83076c46ab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83076c46ab_2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83076c46ab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3076c46ab_2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83076c46ab_2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3076c46ab_2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3076c46ab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83076c46ab_2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83076c46ab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83076c46ab_2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83076c46ab_2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3076c46ab_2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83076c46ab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3076c46ab_2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283076c46ab_2_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3076c46ab_2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g283076c46ab_2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3076c46ab_2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283076c46ab_2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83076c46ab_2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83076c46ab_2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5"/>
          <p:cNvSpPr txBox="1"/>
          <p:nvPr>
            <p:ph type="ctrTitle"/>
          </p:nvPr>
        </p:nvSpPr>
        <p:spPr>
          <a:xfrm>
            <a:off x="1143000" y="368925"/>
            <a:ext cx="6858000" cy="18402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b="1" lang="en" sz="4300">
                <a:solidFill>
                  <a:srgbClr val="F1C232"/>
                </a:solidFill>
                <a:latin typeface="Caveat"/>
                <a:ea typeface="Caveat"/>
                <a:cs typeface="Caveat"/>
                <a:sym typeface="Caveat"/>
              </a:rPr>
              <a:t>The LaGuardia Mindfulness Corps </a:t>
            </a:r>
            <a:r>
              <a:rPr b="1" lang="en">
                <a:solidFill>
                  <a:srgbClr val="F1C232"/>
                </a:solidFill>
                <a:latin typeface="Caveat"/>
                <a:ea typeface="Caveat"/>
                <a:cs typeface="Caveat"/>
                <a:sym typeface="Caveat"/>
              </a:rPr>
              <a:t> </a:t>
            </a:r>
            <a:endParaRPr b="1">
              <a:solidFill>
                <a:srgbClr val="F1C232"/>
              </a:solidFill>
              <a:latin typeface="Caveat"/>
              <a:ea typeface="Caveat"/>
              <a:cs typeface="Caveat"/>
              <a:sym typeface="Caveat"/>
            </a:endParaRPr>
          </a:p>
        </p:txBody>
      </p:sp>
      <p:sp>
        <p:nvSpPr>
          <p:cNvPr id="130" name="Google Shape;130;p25"/>
          <p:cNvSpPr txBox="1"/>
          <p:nvPr>
            <p:ph idx="1" type="subTitle"/>
          </p:nvPr>
        </p:nvSpPr>
        <p:spPr>
          <a:xfrm>
            <a:off x="1428488" y="3500513"/>
            <a:ext cx="6572475" cy="716625"/>
          </a:xfrm>
          <a:prstGeom prst="rect">
            <a:avLst/>
          </a:prstGeom>
          <a:noFill/>
          <a:ln>
            <a:noFill/>
          </a:ln>
        </p:spPr>
        <p:txBody>
          <a:bodyPr anchorCtr="0" anchor="t" bIns="34275" lIns="68575" spcFirstLastPara="1" rIns="68575" wrap="square" tIns="34275">
            <a:normAutofit fontScale="25000" lnSpcReduction="20000"/>
          </a:bodyPr>
          <a:lstStyle/>
          <a:p>
            <a:pPr indent="0" lvl="0" marL="0" rtl="0" algn="ctr">
              <a:lnSpc>
                <a:spcPct val="90000"/>
              </a:lnSpc>
              <a:spcBef>
                <a:spcPts val="0"/>
              </a:spcBef>
              <a:spcAft>
                <a:spcPts val="0"/>
              </a:spcAft>
              <a:buClr>
                <a:schemeClr val="dk1"/>
              </a:buClr>
              <a:buSzPct val="66666"/>
              <a:buNone/>
            </a:pPr>
            <a:r>
              <a:t/>
            </a:r>
            <a:endParaRPr b="1" sz="2700">
              <a:solidFill>
                <a:srgbClr val="1155CC"/>
              </a:solidFill>
            </a:endParaRPr>
          </a:p>
          <a:p>
            <a:pPr indent="0" lvl="0" marL="0" rtl="0" algn="ctr">
              <a:lnSpc>
                <a:spcPct val="90000"/>
              </a:lnSpc>
              <a:spcBef>
                <a:spcPts val="0"/>
              </a:spcBef>
              <a:spcAft>
                <a:spcPts val="0"/>
              </a:spcAft>
              <a:buClr>
                <a:schemeClr val="dk1"/>
              </a:buClr>
              <a:buSzPct val="46153"/>
              <a:buNone/>
            </a:pPr>
            <a:r>
              <a:rPr b="1" lang="en" sz="3900">
                <a:solidFill>
                  <a:srgbClr val="F1C232"/>
                </a:solidFill>
              </a:rPr>
              <a:t>LaGuardia Community College (City University of New York)</a:t>
            </a:r>
            <a:endParaRPr b="1" sz="3900">
              <a:solidFill>
                <a:srgbClr val="F1C232"/>
              </a:solidFill>
            </a:endParaRPr>
          </a:p>
          <a:p>
            <a:pPr indent="0" lvl="0" marL="0" rtl="0" algn="ctr">
              <a:lnSpc>
                <a:spcPct val="90000"/>
              </a:lnSpc>
              <a:spcBef>
                <a:spcPts val="0"/>
              </a:spcBef>
              <a:spcAft>
                <a:spcPts val="0"/>
              </a:spcAft>
              <a:buClr>
                <a:schemeClr val="dk1"/>
              </a:buClr>
              <a:buSzPct val="46153"/>
              <a:buNone/>
            </a:pPr>
            <a:r>
              <a:t/>
            </a:r>
            <a:endParaRPr b="1" sz="3900">
              <a:solidFill>
                <a:srgbClr val="F1C232"/>
              </a:solidFill>
            </a:endParaRPr>
          </a:p>
          <a:p>
            <a:pPr indent="0" lvl="0" marL="0" rtl="0" algn="ctr">
              <a:lnSpc>
                <a:spcPct val="90000"/>
              </a:lnSpc>
              <a:spcBef>
                <a:spcPts val="0"/>
              </a:spcBef>
              <a:spcAft>
                <a:spcPts val="0"/>
              </a:spcAft>
              <a:buClr>
                <a:schemeClr val="dk1"/>
              </a:buClr>
              <a:buSzPct val="46153"/>
              <a:buNone/>
            </a:pPr>
            <a:r>
              <a:t/>
            </a:r>
            <a:endParaRPr b="1" sz="3900">
              <a:solidFill>
                <a:srgbClr val="F1C232"/>
              </a:solidFill>
            </a:endParaRPr>
          </a:p>
          <a:p>
            <a:pPr indent="0" lvl="0" marL="0" rtl="0" algn="ctr">
              <a:lnSpc>
                <a:spcPct val="115000"/>
              </a:lnSpc>
              <a:spcBef>
                <a:spcPts val="0"/>
              </a:spcBef>
              <a:spcAft>
                <a:spcPts val="0"/>
              </a:spcAft>
              <a:buClr>
                <a:schemeClr val="dk1"/>
              </a:buClr>
              <a:buSzPct val="47058"/>
              <a:buFont typeface="Arial"/>
              <a:buNone/>
            </a:pPr>
            <a:r>
              <a:t/>
            </a:r>
            <a:endParaRPr sz="1700"/>
          </a:p>
          <a:p>
            <a:pPr indent="0" lvl="0" marL="0" rtl="0" algn="ctr">
              <a:lnSpc>
                <a:spcPct val="90000"/>
              </a:lnSpc>
              <a:spcBef>
                <a:spcPts val="600"/>
              </a:spcBef>
              <a:spcAft>
                <a:spcPts val="0"/>
              </a:spcAft>
              <a:buClr>
                <a:schemeClr val="dk1"/>
              </a:buClr>
              <a:buSzPct val="60000"/>
              <a:buNone/>
            </a:pPr>
            <a:r>
              <a:t/>
            </a:r>
            <a:endParaRPr b="1" sz="3000">
              <a:solidFill>
                <a:srgbClr val="F1C232"/>
              </a:solidFill>
            </a:endParaRPr>
          </a:p>
          <a:p>
            <a:pPr indent="0" lvl="0" marL="0" rtl="0" algn="ctr">
              <a:lnSpc>
                <a:spcPct val="90000"/>
              </a:lnSpc>
              <a:spcBef>
                <a:spcPts val="0"/>
              </a:spcBef>
              <a:spcAft>
                <a:spcPts val="0"/>
              </a:spcAft>
              <a:buClr>
                <a:schemeClr val="dk1"/>
              </a:buClr>
              <a:buSzPct val="60000"/>
              <a:buNone/>
            </a:pPr>
            <a:r>
              <a:t/>
            </a:r>
            <a:endParaRPr b="1" sz="3000">
              <a:solidFill>
                <a:srgbClr val="F1C232"/>
              </a:solidFill>
            </a:endParaRPr>
          </a:p>
        </p:txBody>
      </p:sp>
      <p:pic>
        <p:nvPicPr>
          <p:cNvPr id="131" name="Google Shape;131;p25"/>
          <p:cNvPicPr preferRelativeResize="0"/>
          <p:nvPr/>
        </p:nvPicPr>
        <p:blipFill rotWithShape="1">
          <a:blip r:embed="rId3">
            <a:alphaModFix/>
          </a:blip>
          <a:srcRect b="0" l="0" r="0" t="0"/>
          <a:stretch/>
        </p:blipFill>
        <p:spPr>
          <a:xfrm>
            <a:off x="114300" y="4057650"/>
            <a:ext cx="7144" cy="7144"/>
          </a:xfrm>
          <a:prstGeom prst="rect">
            <a:avLst/>
          </a:prstGeom>
          <a:noFill/>
          <a:ln>
            <a:noFill/>
          </a:ln>
        </p:spPr>
      </p:pic>
      <p:pic>
        <p:nvPicPr>
          <p:cNvPr id="132" name="Google Shape;132;p25"/>
          <p:cNvPicPr preferRelativeResize="0"/>
          <p:nvPr/>
        </p:nvPicPr>
        <p:blipFill rotWithShape="1">
          <a:blip r:embed="rId3">
            <a:alphaModFix/>
          </a:blip>
          <a:srcRect b="0" l="0" r="0" t="0"/>
          <a:stretch/>
        </p:blipFill>
        <p:spPr>
          <a:xfrm>
            <a:off x="235744" y="4057650"/>
            <a:ext cx="7144" cy="7144"/>
          </a:xfrm>
          <a:prstGeom prst="rect">
            <a:avLst/>
          </a:prstGeom>
          <a:noFill/>
          <a:ln>
            <a:noFill/>
          </a:ln>
        </p:spPr>
      </p:pic>
      <p:pic>
        <p:nvPicPr>
          <p:cNvPr id="133" name="Google Shape;133;p25"/>
          <p:cNvPicPr preferRelativeResize="0"/>
          <p:nvPr/>
        </p:nvPicPr>
        <p:blipFill rotWithShape="1">
          <a:blip r:embed="rId4">
            <a:alphaModFix/>
          </a:blip>
          <a:srcRect b="0" l="0" r="0" t="0"/>
          <a:stretch/>
        </p:blipFill>
        <p:spPr>
          <a:xfrm>
            <a:off x="4133794" y="2391719"/>
            <a:ext cx="1423594" cy="13393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type="title"/>
          </p:nvPr>
        </p:nvSpPr>
        <p:spPr>
          <a:xfrm>
            <a:off x="628650" y="273844"/>
            <a:ext cx="7886700" cy="99427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b="1" lang="en" sz="4500">
                <a:latin typeface="Caveat"/>
                <a:ea typeface="Caveat"/>
                <a:cs typeface="Caveat"/>
                <a:sym typeface="Caveat"/>
              </a:rPr>
              <a:t>Project Design</a:t>
            </a:r>
            <a:endParaRPr b="1" sz="4500">
              <a:latin typeface="Caveat"/>
              <a:ea typeface="Caveat"/>
              <a:cs typeface="Caveat"/>
              <a:sym typeface="Caveat"/>
            </a:endParaRPr>
          </a:p>
        </p:txBody>
      </p:sp>
      <p:sp>
        <p:nvSpPr>
          <p:cNvPr id="187" name="Google Shape;187;p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90000"/>
              </a:lnSpc>
              <a:spcBef>
                <a:spcPts val="800"/>
              </a:spcBef>
              <a:spcAft>
                <a:spcPts val="0"/>
              </a:spcAft>
              <a:buNone/>
            </a:pPr>
            <a:r>
              <a:rPr lang="en"/>
              <a:t>Supported by a two-year grant from the Completion Innovation Fund grant, the LaGuardia Mindfulness Corps Project:</a:t>
            </a:r>
            <a:endParaRPr/>
          </a:p>
          <a:p>
            <a:pPr indent="0" lvl="0" marL="0" rtl="0" algn="l">
              <a:lnSpc>
                <a:spcPct val="90000"/>
              </a:lnSpc>
              <a:spcBef>
                <a:spcPts val="800"/>
              </a:spcBef>
              <a:spcAft>
                <a:spcPts val="0"/>
              </a:spcAft>
              <a:buNone/>
            </a:pPr>
            <a:r>
              <a:t/>
            </a:r>
            <a:endParaRPr/>
          </a:p>
          <a:p>
            <a:pPr indent="-254000" lvl="0" marL="342900" rtl="0" algn="l">
              <a:lnSpc>
                <a:spcPct val="90000"/>
              </a:lnSpc>
              <a:spcBef>
                <a:spcPts val="0"/>
              </a:spcBef>
              <a:spcAft>
                <a:spcPts val="0"/>
              </a:spcAft>
              <a:buSzPts val="1400"/>
              <a:buChar char="●"/>
            </a:pPr>
            <a:r>
              <a:rPr lang="en"/>
              <a:t>Launched its pilot in Fall 2022</a:t>
            </a:r>
            <a:endParaRPr/>
          </a:p>
          <a:p>
            <a:pPr indent="-254000" lvl="0" marL="342900" rtl="0" algn="l">
              <a:lnSpc>
                <a:spcPct val="90000"/>
              </a:lnSpc>
              <a:spcBef>
                <a:spcPts val="0"/>
              </a:spcBef>
              <a:spcAft>
                <a:spcPts val="0"/>
              </a:spcAft>
              <a:buSzPts val="1400"/>
              <a:buChar char="●"/>
            </a:pPr>
            <a:r>
              <a:rPr lang="en"/>
              <a:t>Offers a semester-long professional development seminar for First Year Seminar (FYS) faculty. Yr 2 is including other classes besides FYS</a:t>
            </a:r>
            <a:endParaRPr/>
          </a:p>
          <a:p>
            <a:pPr indent="-254000" lvl="0" marL="342900" rtl="0" algn="l">
              <a:lnSpc>
                <a:spcPct val="90000"/>
              </a:lnSpc>
              <a:spcBef>
                <a:spcPts val="0"/>
              </a:spcBef>
              <a:spcAft>
                <a:spcPts val="0"/>
              </a:spcAft>
              <a:buSzPts val="1400"/>
              <a:buChar char="●"/>
            </a:pPr>
            <a:r>
              <a:rPr lang="en"/>
              <a:t>Supports sustained mindfulness practice for participating faculty, Student Success Mentors, and students</a:t>
            </a:r>
            <a:endParaRPr/>
          </a:p>
          <a:p>
            <a:pPr indent="-254000" lvl="0" marL="342900" rtl="0" algn="l">
              <a:lnSpc>
                <a:spcPct val="90000"/>
              </a:lnSpc>
              <a:spcBef>
                <a:spcPts val="0"/>
              </a:spcBef>
              <a:spcAft>
                <a:spcPts val="0"/>
              </a:spcAft>
              <a:buSzPts val="1400"/>
              <a:buChar char="●"/>
            </a:pPr>
            <a:r>
              <a:rPr lang="en"/>
              <a:t>Uses UCLA Mindful Awareness Research Center (MARC) free Mindful App</a:t>
            </a:r>
            <a:endParaRPr/>
          </a:p>
          <a:p>
            <a:pPr indent="-254000" lvl="0" marL="342900" rtl="0" algn="l">
              <a:lnSpc>
                <a:spcPct val="90000"/>
              </a:lnSpc>
              <a:spcBef>
                <a:spcPts val="0"/>
              </a:spcBef>
              <a:spcAft>
                <a:spcPts val="0"/>
              </a:spcAft>
              <a:buSzPts val="1400"/>
              <a:buChar char="●"/>
            </a:pPr>
            <a:r>
              <a:rPr lang="en"/>
              <a:t>Builds off of support from MARC Director of Mindfulness Education</a:t>
            </a:r>
            <a:endParaRPr/>
          </a:p>
          <a:p>
            <a:pPr indent="-254000" lvl="0" marL="342900" rtl="0" algn="l">
              <a:lnSpc>
                <a:spcPct val="90000"/>
              </a:lnSpc>
              <a:spcBef>
                <a:spcPts val="0"/>
              </a:spcBef>
              <a:spcAft>
                <a:spcPts val="0"/>
              </a:spcAft>
              <a:buSzPts val="1400"/>
              <a:buChar char="●"/>
            </a:pPr>
            <a:r>
              <a:rPr lang="en"/>
              <a:t>Develops a peer community of mindfulness practice </a:t>
            </a:r>
            <a:endParaRPr/>
          </a:p>
          <a:p>
            <a:pPr indent="-254000" lvl="0" marL="342900" rtl="0" algn="l">
              <a:lnSpc>
                <a:spcPct val="90000"/>
              </a:lnSpc>
              <a:spcBef>
                <a:spcPts val="0"/>
              </a:spcBef>
              <a:spcAft>
                <a:spcPts val="0"/>
              </a:spcAft>
              <a:buSzPts val="1400"/>
              <a:buChar char="●"/>
            </a:pPr>
            <a:r>
              <a:rPr lang="en"/>
              <a:t>Assesses the impact of mindfulness practice on first-year students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5"/>
          <p:cNvPicPr preferRelativeResize="0"/>
          <p:nvPr/>
        </p:nvPicPr>
        <p:blipFill>
          <a:blip r:embed="rId3">
            <a:alphaModFix/>
          </a:blip>
          <a:stretch>
            <a:fillRect/>
          </a:stretch>
        </p:blipFill>
        <p:spPr>
          <a:xfrm>
            <a:off x="922575" y="321169"/>
            <a:ext cx="8024888" cy="3888582"/>
          </a:xfrm>
          <a:prstGeom prst="rect">
            <a:avLst/>
          </a:prstGeom>
          <a:noFill/>
          <a:ln>
            <a:noFill/>
          </a:ln>
        </p:spPr>
      </p:pic>
      <p:sp>
        <p:nvSpPr>
          <p:cNvPr id="193" name="Google Shape;193;p35"/>
          <p:cNvSpPr txBox="1"/>
          <p:nvPr>
            <p:ph type="title"/>
          </p:nvPr>
        </p:nvSpPr>
        <p:spPr>
          <a:xfrm>
            <a:off x="5949575" y="725000"/>
            <a:ext cx="2997900" cy="1324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t/>
            </a:r>
            <a:endParaRPr sz="570">
              <a:latin typeface="Caveat"/>
              <a:ea typeface="Caveat"/>
              <a:cs typeface="Caveat"/>
              <a:sym typeface="Caveat"/>
            </a:endParaRPr>
          </a:p>
          <a:p>
            <a:pPr indent="0" lvl="0" marL="0" rtl="0" algn="l">
              <a:spcBef>
                <a:spcPts val="0"/>
              </a:spcBef>
              <a:spcAft>
                <a:spcPts val="0"/>
              </a:spcAft>
              <a:buClr>
                <a:schemeClr val="dk1"/>
              </a:buClr>
              <a:buSzPts val="720"/>
              <a:buFont typeface="Arial"/>
              <a:buNone/>
            </a:pPr>
            <a:r>
              <a:rPr b="1" lang="en" sz="2010">
                <a:latin typeface="Caveat"/>
                <a:ea typeface="Caveat"/>
                <a:cs typeface="Caveat"/>
                <a:sym typeface="Caveat"/>
              </a:rPr>
              <a:t>LaGuardia  Mindfulness Corps  Professional Development Seminar</a:t>
            </a:r>
            <a:endParaRPr b="1" sz="2010">
              <a:latin typeface="Caveat"/>
              <a:ea typeface="Caveat"/>
              <a:cs typeface="Caveat"/>
              <a:sym typeface="Caveat"/>
            </a:endParaRPr>
          </a:p>
          <a:p>
            <a:pPr indent="0" lvl="0" marL="0" rtl="0" algn="l">
              <a:spcBef>
                <a:spcPts val="0"/>
              </a:spcBef>
              <a:spcAft>
                <a:spcPts val="0"/>
              </a:spcAft>
              <a:buSzPts val="990"/>
              <a:buNone/>
            </a:pPr>
            <a:r>
              <a:t/>
            </a:r>
            <a:endParaRPr sz="570"/>
          </a:p>
        </p:txBody>
      </p:sp>
      <p:sp>
        <p:nvSpPr>
          <p:cNvPr id="194" name="Google Shape;194;p35"/>
          <p:cNvSpPr txBox="1"/>
          <p:nvPr>
            <p:ph idx="1" type="body"/>
          </p:nvPr>
        </p:nvSpPr>
        <p:spPr>
          <a:xfrm>
            <a:off x="-7346225" y="45743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195" name="Google Shape;195;p35"/>
          <p:cNvSpPr txBox="1"/>
          <p:nvPr/>
        </p:nvSpPr>
        <p:spPr>
          <a:xfrm>
            <a:off x="579675" y="-174462"/>
            <a:ext cx="5643300" cy="94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990"/>
              <a:buFont typeface="Arial"/>
              <a:buNone/>
            </a:pPr>
            <a:r>
              <a:t/>
            </a:r>
            <a:endParaRPr sz="1970">
              <a:solidFill>
                <a:schemeClr val="dk1"/>
              </a:solidFill>
              <a:latin typeface="Caveat"/>
              <a:ea typeface="Caveat"/>
              <a:cs typeface="Caveat"/>
              <a:sym typeface="Caveat"/>
            </a:endParaRPr>
          </a:p>
          <a:p>
            <a:pPr indent="0" lvl="0" marL="0" rtl="0" algn="l">
              <a:lnSpc>
                <a:spcPct val="90000"/>
              </a:lnSpc>
              <a:spcBef>
                <a:spcPts val="0"/>
              </a:spcBef>
              <a:spcAft>
                <a:spcPts val="0"/>
              </a:spcAft>
              <a:buClr>
                <a:schemeClr val="dk1"/>
              </a:buClr>
              <a:buSzPts val="990"/>
              <a:buFont typeface="Arial"/>
              <a:buNone/>
            </a:pPr>
            <a:r>
              <a:t/>
            </a:r>
            <a:endParaRPr sz="197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628650" y="273844"/>
            <a:ext cx="7886700" cy="994275"/>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4400">
                <a:latin typeface="Caveat"/>
                <a:ea typeface="Caveat"/>
                <a:cs typeface="Caveat"/>
                <a:sym typeface="Caveat"/>
              </a:rPr>
              <a:t>LaGuardia Mindfulness Corps  Professional Development Seminar</a:t>
            </a:r>
            <a:endParaRPr b="1" sz="4400">
              <a:latin typeface="Caveat"/>
              <a:ea typeface="Caveat"/>
              <a:cs typeface="Caveat"/>
              <a:sym typeface="Caveat"/>
            </a:endParaRPr>
          </a:p>
        </p:txBody>
      </p:sp>
      <p:sp>
        <p:nvSpPr>
          <p:cNvPr id="201" name="Google Shape;201;p36"/>
          <p:cNvSpPr txBox="1"/>
          <p:nvPr>
            <p:ph idx="1" type="body"/>
          </p:nvPr>
        </p:nvSpPr>
        <p:spPr>
          <a:xfrm>
            <a:off x="628650" y="1291969"/>
            <a:ext cx="7886700" cy="3340575"/>
          </a:xfrm>
          <a:prstGeom prst="rect">
            <a:avLst/>
          </a:prstGeom>
        </p:spPr>
        <p:txBody>
          <a:bodyPr anchorCtr="0" anchor="t" bIns="34275" lIns="68575" spcFirstLastPara="1" rIns="68575" wrap="square" tIns="34275">
            <a:normAutofit fontScale="32500" lnSpcReduction="20000"/>
          </a:bodyPr>
          <a:lstStyle/>
          <a:p>
            <a:pPr indent="0" lvl="0" marL="0" rtl="0" algn="l">
              <a:spcBef>
                <a:spcPts val="800"/>
              </a:spcBef>
              <a:spcAft>
                <a:spcPts val="0"/>
              </a:spcAft>
              <a:buNone/>
            </a:pPr>
            <a:r>
              <a:t/>
            </a:r>
            <a:endParaRPr b="1"/>
          </a:p>
          <a:p>
            <a:pPr indent="0" lvl="0" marL="0" rtl="0" algn="l">
              <a:spcBef>
                <a:spcPts val="800"/>
              </a:spcBef>
              <a:spcAft>
                <a:spcPts val="0"/>
              </a:spcAft>
              <a:buNone/>
            </a:pPr>
            <a:r>
              <a:t/>
            </a:r>
            <a:endParaRPr b="1"/>
          </a:p>
          <a:p>
            <a:pPr indent="0" lvl="0" marL="0" rtl="0" algn="l">
              <a:spcBef>
                <a:spcPts val="800"/>
              </a:spcBef>
              <a:spcAft>
                <a:spcPts val="0"/>
              </a:spcAft>
              <a:buNone/>
            </a:pPr>
            <a:r>
              <a:t/>
            </a:r>
            <a:endParaRPr b="1"/>
          </a:p>
          <a:p>
            <a:pPr indent="0" lvl="0" marL="0" rtl="0" algn="l">
              <a:spcBef>
                <a:spcPts val="800"/>
              </a:spcBef>
              <a:spcAft>
                <a:spcPts val="0"/>
              </a:spcAft>
              <a:buNone/>
            </a:pPr>
            <a:r>
              <a:t/>
            </a:r>
            <a:endParaRPr b="1"/>
          </a:p>
          <a:p>
            <a:pPr indent="0" lvl="0" marL="0" rtl="0" algn="l">
              <a:spcBef>
                <a:spcPts val="800"/>
              </a:spcBef>
              <a:spcAft>
                <a:spcPts val="0"/>
              </a:spcAft>
              <a:buNone/>
            </a:pPr>
            <a:r>
              <a:t/>
            </a:r>
            <a:endParaRPr b="1"/>
          </a:p>
          <a:p>
            <a:pPr indent="0" lvl="0" marL="0" rtl="0" algn="l">
              <a:spcBef>
                <a:spcPts val="800"/>
              </a:spcBef>
              <a:spcAft>
                <a:spcPts val="0"/>
              </a:spcAft>
              <a:buNone/>
            </a:pPr>
            <a:r>
              <a:t/>
            </a:r>
            <a:endParaRPr b="1"/>
          </a:p>
          <a:p>
            <a:pPr indent="0" lvl="0" marL="0" rtl="0" algn="l">
              <a:spcBef>
                <a:spcPts val="800"/>
              </a:spcBef>
              <a:spcAft>
                <a:spcPts val="0"/>
              </a:spcAft>
              <a:buNone/>
            </a:pPr>
            <a:r>
              <a:t/>
            </a:r>
            <a:endParaRPr b="1"/>
          </a:p>
          <a:p>
            <a:pPr indent="0" lvl="0" marL="0" rtl="0" algn="l">
              <a:spcBef>
                <a:spcPts val="800"/>
              </a:spcBef>
              <a:spcAft>
                <a:spcPts val="0"/>
              </a:spcAft>
              <a:buNone/>
            </a:pPr>
            <a:r>
              <a:t/>
            </a:r>
            <a:endParaRPr b="1" sz="2700"/>
          </a:p>
          <a:p>
            <a:pPr indent="0" lvl="0" marL="0" rtl="0" algn="l">
              <a:spcBef>
                <a:spcPts val="800"/>
              </a:spcBef>
              <a:spcAft>
                <a:spcPts val="0"/>
              </a:spcAft>
              <a:buNone/>
            </a:pPr>
            <a:r>
              <a:rPr b="1" lang="en" sz="4300"/>
              <a:t>Highlights:</a:t>
            </a:r>
            <a:r>
              <a:rPr b="1" lang="en" sz="4300"/>
              <a:t> </a:t>
            </a:r>
            <a:endParaRPr b="1" sz="4300"/>
          </a:p>
          <a:p>
            <a:pPr indent="-235267" lvl="0" marL="342900" rtl="0" algn="l">
              <a:spcBef>
                <a:spcPts val="800"/>
              </a:spcBef>
              <a:spcAft>
                <a:spcPts val="0"/>
              </a:spcAft>
              <a:buSzPct val="80952"/>
              <a:buChar char="●"/>
            </a:pPr>
            <a:r>
              <a:rPr lang="en" sz="4200"/>
              <a:t>Five-session seminar for participating faculty </a:t>
            </a:r>
            <a:endParaRPr sz="4200"/>
          </a:p>
          <a:p>
            <a:pPr indent="-235267" lvl="0" marL="342900" rtl="0" algn="l">
              <a:spcBef>
                <a:spcPts val="0"/>
              </a:spcBef>
              <a:spcAft>
                <a:spcPts val="0"/>
              </a:spcAft>
              <a:buSzPct val="80952"/>
              <a:buChar char="●"/>
            </a:pPr>
            <a:r>
              <a:rPr lang="en" sz="4200"/>
              <a:t>Re</a:t>
            </a:r>
            <a:r>
              <a:rPr lang="en" sz="4200"/>
              <a:t>sources include</a:t>
            </a:r>
            <a:r>
              <a:rPr lang="en" sz="4200"/>
              <a:t> the book </a:t>
            </a:r>
            <a:r>
              <a:rPr lang="en" sz="4200"/>
              <a:t>Smalley and Winston, “Fully Present: The Science, Art, and Practice of  Mindfulness” (Da Capo Press, 2010)</a:t>
            </a:r>
            <a:r>
              <a:rPr lang="en" sz="4200"/>
              <a:t> and the UCLA Mindful App</a:t>
            </a:r>
            <a:endParaRPr sz="4200"/>
          </a:p>
          <a:p>
            <a:pPr indent="-235267" lvl="0" marL="342900" rtl="0" algn="l">
              <a:spcBef>
                <a:spcPts val="0"/>
              </a:spcBef>
              <a:spcAft>
                <a:spcPts val="0"/>
              </a:spcAft>
              <a:buSzPct val="80952"/>
              <a:buChar char="●"/>
            </a:pPr>
            <a:r>
              <a:rPr lang="en" sz="4200"/>
              <a:t>B</a:t>
            </a:r>
            <a:r>
              <a:rPr lang="en" sz="4200"/>
              <a:t>enefits and practice of mindfulness meditation are introduced </a:t>
            </a:r>
            <a:endParaRPr sz="4200"/>
          </a:p>
          <a:p>
            <a:pPr indent="-235267" lvl="0" marL="342900" rtl="0" algn="l">
              <a:spcBef>
                <a:spcPts val="0"/>
              </a:spcBef>
              <a:spcAft>
                <a:spcPts val="0"/>
              </a:spcAft>
              <a:buSzPct val="80952"/>
              <a:buChar char="●"/>
            </a:pPr>
            <a:r>
              <a:rPr lang="en" sz="4200"/>
              <a:t>ePortfolio is used as a space for reflection and application of seminar content </a:t>
            </a:r>
            <a:endParaRPr sz="4200"/>
          </a:p>
          <a:p>
            <a:pPr indent="-235267" lvl="0" marL="342900" rtl="0" algn="l">
              <a:spcBef>
                <a:spcPts val="0"/>
              </a:spcBef>
              <a:spcAft>
                <a:spcPts val="0"/>
              </a:spcAft>
              <a:buSzPct val="80952"/>
              <a:buChar char="●"/>
            </a:pPr>
            <a:r>
              <a:rPr lang="en" sz="4200"/>
              <a:t>Student Success Mentors participate as availability allows</a:t>
            </a:r>
            <a:endParaRPr sz="4200"/>
          </a:p>
          <a:p>
            <a:pPr indent="-235267" lvl="0" marL="342900" rtl="0" algn="l">
              <a:spcBef>
                <a:spcPts val="0"/>
              </a:spcBef>
              <a:spcAft>
                <a:spcPts val="0"/>
              </a:spcAft>
              <a:buSzPct val="80952"/>
              <a:buChar char="●"/>
            </a:pPr>
            <a:r>
              <a:rPr lang="en" sz="4200"/>
              <a:t>Invited students share their experiences </a:t>
            </a:r>
            <a:endParaRPr sz="4200"/>
          </a:p>
          <a:p>
            <a:pPr indent="0" lvl="0" marL="0" rtl="0" algn="l">
              <a:spcBef>
                <a:spcPts val="800"/>
              </a:spcBef>
              <a:spcAft>
                <a:spcPts val="0"/>
              </a:spcAft>
              <a:buNone/>
            </a:pPr>
            <a:r>
              <a:t/>
            </a:r>
            <a:endParaRPr sz="4200"/>
          </a:p>
          <a:p>
            <a:pPr indent="0" lvl="0" marL="0" rtl="0" algn="l">
              <a:spcBef>
                <a:spcPts val="800"/>
              </a:spcBef>
              <a:spcAft>
                <a:spcPts val="0"/>
              </a:spcAft>
              <a:buNone/>
            </a:pPr>
            <a:r>
              <a:rPr lang="en"/>
              <a:t> </a:t>
            </a:r>
            <a:endParaRPr/>
          </a:p>
          <a:p>
            <a:pPr indent="0" lvl="0" marL="342900" rtl="0" algn="l">
              <a:spcBef>
                <a:spcPts val="800"/>
              </a:spcBef>
              <a:spcAft>
                <a:spcPts val="0"/>
              </a:spcAft>
              <a:buNone/>
            </a:pPr>
            <a:r>
              <a:t/>
            </a:r>
            <a:endParaRPr sz="900"/>
          </a:p>
        </p:txBody>
      </p:sp>
      <p:pic>
        <p:nvPicPr>
          <p:cNvPr id="202" name="Google Shape;202;p36"/>
          <p:cNvPicPr preferRelativeResize="0"/>
          <p:nvPr/>
        </p:nvPicPr>
        <p:blipFill>
          <a:blip r:embed="rId3">
            <a:alphaModFix/>
          </a:blip>
          <a:stretch>
            <a:fillRect/>
          </a:stretch>
        </p:blipFill>
        <p:spPr>
          <a:xfrm>
            <a:off x="3568763" y="1291969"/>
            <a:ext cx="2193900" cy="1467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628650" y="273844"/>
            <a:ext cx="7886700" cy="994275"/>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ts val="720"/>
              <a:buFont typeface="Arial"/>
              <a:buNone/>
            </a:pPr>
            <a:r>
              <a:rPr b="1" lang="en" sz="4400">
                <a:latin typeface="Caveat"/>
                <a:ea typeface="Caveat"/>
                <a:cs typeface="Caveat"/>
                <a:sym typeface="Caveat"/>
              </a:rPr>
              <a:t>LaGuardia Mindfulness Corps  Professional Development Seminar</a:t>
            </a:r>
            <a:endParaRPr/>
          </a:p>
        </p:txBody>
      </p:sp>
      <p:sp>
        <p:nvSpPr>
          <p:cNvPr id="208" name="Google Shape;208;p3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fontScale="85000"/>
          </a:bodyPr>
          <a:lstStyle/>
          <a:p>
            <a:pPr indent="0" lvl="0" marL="0" rtl="0" algn="l">
              <a:spcBef>
                <a:spcPts val="800"/>
              </a:spcBef>
              <a:spcAft>
                <a:spcPts val="0"/>
              </a:spcAft>
              <a:buNone/>
            </a:pPr>
            <a:r>
              <a:rPr b="1" lang="en"/>
              <a:t>Topics:</a:t>
            </a:r>
            <a:endParaRPr b="1"/>
          </a:p>
          <a:p>
            <a:pPr indent="-273050" lvl="0" marL="342900" rtl="0" algn="l">
              <a:lnSpc>
                <a:spcPct val="115000"/>
              </a:lnSpc>
              <a:spcBef>
                <a:spcPts val="800"/>
              </a:spcBef>
              <a:spcAft>
                <a:spcPts val="0"/>
              </a:spcAft>
              <a:buSzPct val="100000"/>
              <a:buChar char="●"/>
            </a:pPr>
            <a:r>
              <a:rPr lang="en" sz="2000"/>
              <a:t>Introduction to mindfulness</a:t>
            </a:r>
            <a:endParaRPr sz="2000"/>
          </a:p>
          <a:p>
            <a:pPr indent="-273050" lvl="0" marL="342900" rtl="0" algn="l">
              <a:lnSpc>
                <a:spcPct val="115000"/>
              </a:lnSpc>
              <a:spcBef>
                <a:spcPts val="0"/>
              </a:spcBef>
              <a:spcAft>
                <a:spcPts val="0"/>
              </a:spcAft>
              <a:buSzPct val="100000"/>
              <a:buFont typeface="Calibri"/>
              <a:buChar char="●"/>
            </a:pPr>
            <a:r>
              <a:rPr lang="en" sz="2000"/>
              <a:t>Relational mindfulness </a:t>
            </a:r>
            <a:endParaRPr sz="2000"/>
          </a:p>
          <a:p>
            <a:pPr indent="-273050" lvl="0" marL="342900" rtl="0" algn="l">
              <a:lnSpc>
                <a:spcPct val="115000"/>
              </a:lnSpc>
              <a:spcBef>
                <a:spcPts val="900"/>
              </a:spcBef>
              <a:spcAft>
                <a:spcPts val="0"/>
              </a:spcAft>
              <a:buSzPct val="100000"/>
              <a:buFont typeface="Calibri"/>
              <a:buChar char="●"/>
            </a:pPr>
            <a:r>
              <a:rPr lang="en" sz="2000"/>
              <a:t>The </a:t>
            </a:r>
            <a:r>
              <a:rPr lang="en" sz="2000"/>
              <a:t>UCLA Mindful App as an accessible resource to support mindfulness practice </a:t>
            </a:r>
            <a:endParaRPr sz="2000"/>
          </a:p>
          <a:p>
            <a:pPr indent="-273050" lvl="0" marL="342900" rtl="0" algn="l">
              <a:lnSpc>
                <a:spcPct val="115000"/>
              </a:lnSpc>
              <a:spcBef>
                <a:spcPts val="900"/>
              </a:spcBef>
              <a:spcAft>
                <a:spcPts val="0"/>
              </a:spcAft>
              <a:buSzPct val="100000"/>
              <a:buFont typeface="Calibri"/>
              <a:buChar char="●"/>
            </a:pPr>
            <a:r>
              <a:rPr lang="en" sz="2000"/>
              <a:t>Establishing a student-friendly rationale for mindfulness practice</a:t>
            </a:r>
            <a:endParaRPr sz="2000"/>
          </a:p>
          <a:p>
            <a:pPr indent="-273050" lvl="0" marL="342900" rtl="0" algn="l">
              <a:lnSpc>
                <a:spcPct val="115000"/>
              </a:lnSpc>
              <a:spcBef>
                <a:spcPts val="900"/>
              </a:spcBef>
              <a:spcAft>
                <a:spcPts val="0"/>
              </a:spcAft>
              <a:buSzPct val="100000"/>
              <a:buChar char="●"/>
            </a:pPr>
            <a:r>
              <a:rPr lang="en" sz="2000"/>
              <a:t>Developing a plan for integrating and supporting mindfulness practice in your FYS  </a:t>
            </a:r>
            <a:endParaRPr sz="2000"/>
          </a:p>
          <a:p>
            <a:pPr indent="-278447" lvl="0" marL="342900" rtl="0" algn="l">
              <a:lnSpc>
                <a:spcPct val="115000"/>
              </a:lnSpc>
              <a:spcBef>
                <a:spcPts val="900"/>
              </a:spcBef>
              <a:spcAft>
                <a:spcPts val="0"/>
              </a:spcAft>
              <a:buSzPct val="104999"/>
              <a:buChar char="●"/>
            </a:pPr>
            <a:r>
              <a:rPr lang="en" sz="2000"/>
              <a:t>Addressing st</a:t>
            </a:r>
            <a:r>
              <a:rPr lang="en" sz="2100"/>
              <a:t>udent </a:t>
            </a:r>
            <a:r>
              <a:rPr lang="en" sz="2000"/>
              <a:t>resistance to mindfulness practice </a:t>
            </a:r>
            <a:endParaRPr sz="2000"/>
          </a:p>
          <a:p>
            <a:pPr indent="0" lvl="0" marL="0" rtl="0" algn="l">
              <a:spcBef>
                <a:spcPts val="900"/>
              </a:spcBef>
              <a:spcAft>
                <a:spcPts val="0"/>
              </a:spcAft>
              <a:buNone/>
            </a:pPr>
            <a:r>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ctrTitle"/>
          </p:nvPr>
        </p:nvSpPr>
        <p:spPr>
          <a:xfrm>
            <a:off x="1143000" y="448538"/>
            <a:ext cx="6858000" cy="110655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SzPts val="700"/>
              <a:buNone/>
            </a:pPr>
            <a:r>
              <a:rPr b="1" lang="en">
                <a:latin typeface="Caveat"/>
                <a:ea typeface="Caveat"/>
                <a:cs typeface="Caveat"/>
                <a:sym typeface="Caveat"/>
              </a:rPr>
              <a:t>Leaders</a:t>
            </a:r>
            <a:endParaRPr b="1" sz="4500">
              <a:latin typeface="EB Garamond"/>
              <a:ea typeface="EB Garamond"/>
              <a:cs typeface="EB Garamond"/>
              <a:sym typeface="EB Garamond"/>
            </a:endParaRPr>
          </a:p>
          <a:p>
            <a:pPr indent="0" lvl="0" marL="685800" rtl="0" algn="ctr">
              <a:spcBef>
                <a:spcPts val="0"/>
              </a:spcBef>
              <a:spcAft>
                <a:spcPts val="0"/>
              </a:spcAft>
              <a:buSzPts val="700"/>
              <a:buNone/>
            </a:pPr>
            <a:r>
              <a:t/>
            </a:r>
            <a:endParaRPr sz="3800">
              <a:latin typeface="EB Garamond"/>
              <a:ea typeface="EB Garamond"/>
              <a:cs typeface="EB Garamond"/>
              <a:sym typeface="EB Garamond"/>
            </a:endParaRPr>
          </a:p>
        </p:txBody>
      </p:sp>
      <p:sp>
        <p:nvSpPr>
          <p:cNvPr id="139" name="Google Shape;139;p26"/>
          <p:cNvSpPr txBox="1"/>
          <p:nvPr>
            <p:ph idx="1" type="subTitle"/>
          </p:nvPr>
        </p:nvSpPr>
        <p:spPr>
          <a:xfrm>
            <a:off x="1143000" y="1979402"/>
            <a:ext cx="6858000" cy="1321200"/>
          </a:xfrm>
          <a:prstGeom prst="rect">
            <a:avLst/>
          </a:prstGeom>
        </p:spPr>
        <p:txBody>
          <a:bodyPr anchorCtr="0" anchor="t" bIns="34275" lIns="68575" spcFirstLastPara="1" rIns="68575" wrap="square" tIns="34275">
            <a:noAutofit/>
          </a:bodyPr>
          <a:lstStyle/>
          <a:p>
            <a:pPr indent="-311150" lvl="0" marL="342900" rtl="0" algn="l">
              <a:lnSpc>
                <a:spcPct val="70000"/>
              </a:lnSpc>
              <a:spcBef>
                <a:spcPts val="0"/>
              </a:spcBef>
              <a:spcAft>
                <a:spcPts val="0"/>
              </a:spcAft>
              <a:buSzPts val="2300"/>
              <a:buChar char="●"/>
            </a:pPr>
            <a:r>
              <a:rPr lang="en" sz="2300"/>
              <a:t>Paul Arcario (Former Provost)</a:t>
            </a:r>
            <a:endParaRPr sz="2300"/>
          </a:p>
          <a:p>
            <a:pPr indent="-311150" lvl="0" marL="342900" rtl="0" algn="l">
              <a:lnSpc>
                <a:spcPct val="70000"/>
              </a:lnSpc>
              <a:spcBef>
                <a:spcPts val="0"/>
              </a:spcBef>
              <a:spcAft>
                <a:spcPts val="0"/>
              </a:spcAft>
              <a:buSzPts val="2300"/>
              <a:buChar char="●"/>
            </a:pPr>
            <a:r>
              <a:rPr lang="en" sz="2300"/>
              <a:t>Deema Bayrakdar (Women’s Center)</a:t>
            </a:r>
            <a:endParaRPr sz="2300"/>
          </a:p>
          <a:p>
            <a:pPr indent="-311150" lvl="0" marL="342900" rtl="0" algn="l">
              <a:lnSpc>
                <a:spcPct val="70000"/>
              </a:lnSpc>
              <a:spcBef>
                <a:spcPts val="0"/>
              </a:spcBef>
              <a:spcAft>
                <a:spcPts val="0"/>
              </a:spcAft>
              <a:buSzPts val="2300"/>
              <a:buChar char="●"/>
            </a:pPr>
            <a:r>
              <a:rPr lang="en" sz="2300"/>
              <a:t>Koun Eum (Faculty, Social Science) </a:t>
            </a:r>
            <a:endParaRPr sz="2300"/>
          </a:p>
          <a:p>
            <a:pPr indent="-311150" lvl="0" marL="342900" rtl="0" algn="l">
              <a:lnSpc>
                <a:spcPct val="70000"/>
              </a:lnSpc>
              <a:spcBef>
                <a:spcPts val="0"/>
              </a:spcBef>
              <a:spcAft>
                <a:spcPts val="0"/>
              </a:spcAft>
              <a:buSzPts val="2300"/>
              <a:buChar char="●"/>
            </a:pPr>
            <a:r>
              <a:rPr lang="en" sz="2300"/>
              <a:t>Ellen Quish (Director, First Year Programming)</a:t>
            </a:r>
            <a:endParaRPr sz="2300"/>
          </a:p>
          <a:p>
            <a:pPr indent="0" lvl="0" marL="0" rtl="0" algn="ctr">
              <a:lnSpc>
                <a:spcPct val="70000"/>
              </a:lnSpc>
              <a:spcBef>
                <a:spcPts val="8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ctrTitle"/>
          </p:nvPr>
        </p:nvSpPr>
        <p:spPr>
          <a:xfrm>
            <a:off x="1143000" y="841780"/>
            <a:ext cx="6858000" cy="879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SzPts val="700"/>
              <a:buNone/>
            </a:pPr>
            <a:r>
              <a:rPr b="1" lang="en" sz="4200">
                <a:latin typeface="Caveat"/>
                <a:ea typeface="Caveat"/>
                <a:cs typeface="Caveat"/>
                <a:sym typeface="Caveat"/>
              </a:rPr>
              <a:t>Overview of LaGuardia’s Mindfulness Corps Project</a:t>
            </a:r>
            <a:endParaRPr b="1" sz="4200">
              <a:latin typeface="Caveat"/>
              <a:ea typeface="Caveat"/>
              <a:cs typeface="Caveat"/>
              <a:sym typeface="Caveat"/>
            </a:endParaRPr>
          </a:p>
        </p:txBody>
      </p:sp>
      <p:sp>
        <p:nvSpPr>
          <p:cNvPr id="145" name="Google Shape;145;p27"/>
          <p:cNvSpPr txBox="1"/>
          <p:nvPr>
            <p:ph idx="1" type="subTitle"/>
          </p:nvPr>
        </p:nvSpPr>
        <p:spPr>
          <a:xfrm>
            <a:off x="1143000" y="2388921"/>
            <a:ext cx="6858000" cy="1554300"/>
          </a:xfrm>
          <a:prstGeom prst="rect">
            <a:avLst/>
          </a:prstGeom>
        </p:spPr>
        <p:txBody>
          <a:bodyPr anchorCtr="0" anchor="t" bIns="34275" lIns="68575" spcFirstLastPara="1" rIns="68575" wrap="square" tIns="34275">
            <a:noAutofit/>
          </a:bodyPr>
          <a:lstStyle/>
          <a:p>
            <a:pPr indent="-311150" lvl="0" marL="342900" rtl="0" algn="l">
              <a:spcBef>
                <a:spcPts val="800"/>
              </a:spcBef>
              <a:spcAft>
                <a:spcPts val="0"/>
              </a:spcAft>
              <a:buSzPts val="2300"/>
              <a:buChar char="●"/>
            </a:pPr>
            <a:r>
              <a:rPr lang="en" sz="2300"/>
              <a:t>Goals</a:t>
            </a:r>
            <a:endParaRPr sz="2300"/>
          </a:p>
          <a:p>
            <a:pPr indent="-311150" lvl="0" marL="342900" rtl="0" algn="l">
              <a:spcBef>
                <a:spcPts val="0"/>
              </a:spcBef>
              <a:spcAft>
                <a:spcPts val="0"/>
              </a:spcAft>
              <a:buSzPts val="2300"/>
              <a:buChar char="●"/>
            </a:pPr>
            <a:r>
              <a:rPr lang="en" sz="2300"/>
              <a:t>Rationale </a:t>
            </a:r>
            <a:endParaRPr sz="2300"/>
          </a:p>
          <a:p>
            <a:pPr indent="-311150" lvl="0" marL="342900" rtl="0" algn="l">
              <a:spcBef>
                <a:spcPts val="0"/>
              </a:spcBef>
              <a:spcAft>
                <a:spcPts val="0"/>
              </a:spcAft>
              <a:buSzPts val="2300"/>
              <a:buChar char="●"/>
            </a:pPr>
            <a:r>
              <a:rPr lang="en" sz="2300"/>
              <a:t>Design</a:t>
            </a:r>
            <a:endParaRPr sz="2300"/>
          </a:p>
          <a:p>
            <a:pPr indent="0" lvl="0" marL="685800" rtl="0" algn="l">
              <a:spcBef>
                <a:spcPts val="800"/>
              </a:spcBef>
              <a:spcAft>
                <a:spcPts val="0"/>
              </a:spcAft>
              <a:buNone/>
            </a:pPr>
            <a:r>
              <a:t/>
            </a:r>
            <a:endParaRPr sz="2300"/>
          </a:p>
          <a:p>
            <a:pPr indent="0" lvl="0" marL="342900" rtl="0" algn="ctr">
              <a:spcBef>
                <a:spcPts val="8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ctrTitle"/>
          </p:nvPr>
        </p:nvSpPr>
        <p:spPr>
          <a:xfrm>
            <a:off x="1143000" y="841777"/>
            <a:ext cx="6858000" cy="8694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b="1" lang="en">
                <a:latin typeface="Caveat"/>
                <a:ea typeface="Caveat"/>
                <a:cs typeface="Caveat"/>
                <a:sym typeface="Caveat"/>
              </a:rPr>
              <a:t>Project </a:t>
            </a:r>
            <a:r>
              <a:rPr b="1" lang="en">
                <a:latin typeface="Caveat"/>
                <a:ea typeface="Caveat"/>
                <a:cs typeface="Caveat"/>
                <a:sym typeface="Caveat"/>
              </a:rPr>
              <a:t>Goals</a:t>
            </a:r>
            <a:endParaRPr b="1">
              <a:latin typeface="Caveat"/>
              <a:ea typeface="Caveat"/>
              <a:cs typeface="Caveat"/>
              <a:sym typeface="Caveat"/>
            </a:endParaRPr>
          </a:p>
        </p:txBody>
      </p:sp>
      <p:sp>
        <p:nvSpPr>
          <p:cNvPr id="151" name="Google Shape;151;p28"/>
          <p:cNvSpPr txBox="1"/>
          <p:nvPr>
            <p:ph idx="1" type="subTitle"/>
          </p:nvPr>
        </p:nvSpPr>
        <p:spPr>
          <a:xfrm>
            <a:off x="1143000" y="2403546"/>
            <a:ext cx="6858000" cy="1539675"/>
          </a:xfrm>
          <a:prstGeom prst="rect">
            <a:avLst/>
          </a:prstGeom>
        </p:spPr>
        <p:txBody>
          <a:bodyPr anchorCtr="0" anchor="t" bIns="34275" lIns="68575" spcFirstLastPara="1" rIns="68575" wrap="square" tIns="34275">
            <a:normAutofit/>
          </a:bodyPr>
          <a:lstStyle/>
          <a:p>
            <a:pPr indent="-279400" lvl="0" marL="342900" rtl="0" algn="l">
              <a:spcBef>
                <a:spcPts val="800"/>
              </a:spcBef>
              <a:spcAft>
                <a:spcPts val="0"/>
              </a:spcAft>
              <a:buSzPts val="1800"/>
              <a:buChar char="●"/>
            </a:pPr>
            <a:r>
              <a:rPr lang="en"/>
              <a:t>To determine if engaging first-year students in accessible mindfulness practices helps them cope with potential barriers to college success. </a:t>
            </a:r>
            <a:endParaRPr/>
          </a:p>
          <a:p>
            <a:pPr indent="-279400" lvl="0" marL="342900" rtl="0" algn="l">
              <a:spcBef>
                <a:spcPts val="0"/>
              </a:spcBef>
              <a:spcAft>
                <a:spcPts val="0"/>
              </a:spcAft>
              <a:buSzPts val="1800"/>
              <a:buChar char="●"/>
            </a:pPr>
            <a:r>
              <a:rPr lang="en"/>
              <a:t>Create a college community that engages in mindfulness practice and helps fosters a culture of caring and compassion.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ctrTitle"/>
          </p:nvPr>
        </p:nvSpPr>
        <p:spPr>
          <a:xfrm>
            <a:off x="1255125" y="144597"/>
            <a:ext cx="6858000" cy="1186425"/>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b="1" lang="en">
                <a:latin typeface="Caveat"/>
                <a:ea typeface="Caveat"/>
                <a:cs typeface="Caveat"/>
                <a:sym typeface="Caveat"/>
              </a:rPr>
              <a:t>Rationale</a:t>
            </a:r>
            <a:endParaRPr b="1">
              <a:latin typeface="Caveat"/>
              <a:ea typeface="Caveat"/>
              <a:cs typeface="Caveat"/>
              <a:sym typeface="Caveat"/>
            </a:endParaRPr>
          </a:p>
        </p:txBody>
      </p:sp>
      <p:sp>
        <p:nvSpPr>
          <p:cNvPr id="157" name="Google Shape;157;p29"/>
          <p:cNvSpPr txBox="1"/>
          <p:nvPr>
            <p:ph idx="1" type="subTitle"/>
          </p:nvPr>
        </p:nvSpPr>
        <p:spPr>
          <a:xfrm>
            <a:off x="1143000" y="2018399"/>
            <a:ext cx="6858000" cy="1924875"/>
          </a:xfrm>
          <a:prstGeom prst="rect">
            <a:avLst/>
          </a:prstGeom>
        </p:spPr>
        <p:txBody>
          <a:bodyPr anchorCtr="0" anchor="t" bIns="34275" lIns="68575" spcFirstLastPara="1" rIns="68575" wrap="square" tIns="34275">
            <a:normAutofit fontScale="92500" lnSpcReduction="20000"/>
          </a:bodyPr>
          <a:lstStyle/>
          <a:p>
            <a:pPr indent="0" lvl="0" marL="0" rtl="0" algn="l">
              <a:spcBef>
                <a:spcPts val="800"/>
              </a:spcBef>
              <a:spcAft>
                <a:spcPts val="0"/>
              </a:spcAft>
              <a:buNone/>
            </a:pPr>
            <a:r>
              <a:rPr lang="en"/>
              <a:t>Community college persistence and success studies confirm that students, particularly in their transition to college, experience: </a:t>
            </a:r>
            <a:endParaRPr/>
          </a:p>
          <a:p>
            <a:pPr indent="-270827" lvl="0" marL="342900" rtl="0" algn="l">
              <a:spcBef>
                <a:spcPts val="800"/>
              </a:spcBef>
              <a:spcAft>
                <a:spcPts val="0"/>
              </a:spcAft>
              <a:buSzPct val="100000"/>
              <a:buChar char="●"/>
            </a:pPr>
            <a:r>
              <a:rPr lang="en"/>
              <a:t>stress and anxiety</a:t>
            </a:r>
            <a:endParaRPr/>
          </a:p>
          <a:p>
            <a:pPr indent="-270827" lvl="0" marL="342900" rtl="0" algn="l">
              <a:spcBef>
                <a:spcPts val="0"/>
              </a:spcBef>
              <a:spcAft>
                <a:spcPts val="0"/>
              </a:spcAft>
              <a:buSzPct val="100000"/>
              <a:buChar char="●"/>
            </a:pPr>
            <a:r>
              <a:rPr lang="en"/>
              <a:t>burnout</a:t>
            </a:r>
            <a:endParaRPr/>
          </a:p>
          <a:p>
            <a:pPr indent="-270827" lvl="0" marL="342900" rtl="0" algn="l">
              <a:spcBef>
                <a:spcPts val="0"/>
              </a:spcBef>
              <a:spcAft>
                <a:spcPts val="0"/>
              </a:spcAft>
              <a:buSzPct val="100000"/>
              <a:buChar char="●"/>
            </a:pPr>
            <a:r>
              <a:rPr lang="en"/>
              <a:t>limited confidence and self-efficacy</a:t>
            </a:r>
            <a:endParaRPr/>
          </a:p>
          <a:p>
            <a:pPr indent="-270827" lvl="0" marL="342900" rtl="0" algn="l">
              <a:spcBef>
                <a:spcPts val="0"/>
              </a:spcBef>
              <a:spcAft>
                <a:spcPts val="0"/>
              </a:spcAft>
              <a:buSzPct val="100000"/>
              <a:buChar char="●"/>
            </a:pPr>
            <a:r>
              <a:rPr lang="en"/>
              <a:t>life challenges, further exacerbated by the pandemic and issues of racial equity</a:t>
            </a:r>
            <a:endParaRPr/>
          </a:p>
          <a:p>
            <a:pPr indent="0" lvl="0" marL="0" rtl="0" algn="l">
              <a:spcBef>
                <a:spcPts val="800"/>
              </a:spcBef>
              <a:spcAft>
                <a:spcPts val="0"/>
              </a:spcAft>
              <a:buNone/>
            </a:pPr>
            <a:r>
              <a:rPr lang="en"/>
              <a:t>These factors can distract learners and make it difficult to focus on the present. </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628650" y="259275"/>
            <a:ext cx="7886700" cy="99427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sz="4500">
                <a:latin typeface="Caveat"/>
                <a:ea typeface="Caveat"/>
                <a:cs typeface="Caveat"/>
                <a:sym typeface="Caveat"/>
              </a:rPr>
              <a:t>Mindfulness Defined</a:t>
            </a:r>
            <a:endParaRPr b="1" sz="4500">
              <a:latin typeface="Caveat"/>
              <a:ea typeface="Caveat"/>
              <a:cs typeface="Caveat"/>
              <a:sym typeface="Caveat"/>
            </a:endParaRPr>
          </a:p>
        </p:txBody>
      </p:sp>
      <p:sp>
        <p:nvSpPr>
          <p:cNvPr id="163" name="Google Shape;163;p30"/>
          <p:cNvSpPr txBox="1"/>
          <p:nvPr>
            <p:ph idx="1" type="body"/>
          </p:nvPr>
        </p:nvSpPr>
        <p:spPr>
          <a:xfrm>
            <a:off x="628650" y="1369219"/>
            <a:ext cx="836145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rPr lang="en"/>
              <a:t>“</a:t>
            </a:r>
            <a:r>
              <a:rPr lang="en" sz="2400"/>
              <a:t>Mindfulness is the act of paying attention to your present-moment experience with an attitude of compassionate curiosity.”</a:t>
            </a:r>
            <a:endParaRPr sz="2400"/>
          </a:p>
          <a:p>
            <a:pPr indent="0" lvl="0" marL="0" rtl="0" algn="l">
              <a:lnSpc>
                <a:spcPct val="90000"/>
              </a:lnSpc>
              <a:spcBef>
                <a:spcPts val="800"/>
              </a:spcBef>
              <a:spcAft>
                <a:spcPts val="0"/>
              </a:spcAft>
              <a:buClr>
                <a:schemeClr val="dk1"/>
              </a:buClr>
              <a:buSzPts val="2100"/>
              <a:buNone/>
            </a:pPr>
            <a:r>
              <a:t/>
            </a:r>
            <a:endParaRPr/>
          </a:p>
          <a:p>
            <a:pPr indent="-38100" lvl="0" marL="177800" rtl="0" algn="l">
              <a:lnSpc>
                <a:spcPct val="90000"/>
              </a:lnSpc>
              <a:spcBef>
                <a:spcPts val="800"/>
              </a:spcBef>
              <a:spcAft>
                <a:spcPts val="0"/>
              </a:spcAft>
              <a:buClr>
                <a:schemeClr val="dk1"/>
              </a:buClr>
              <a:buSzPts val="2100"/>
              <a:buNone/>
            </a:pPr>
            <a:r>
              <a:t/>
            </a:r>
            <a:endParaRPr/>
          </a:p>
          <a:p>
            <a:pPr indent="-38100" lvl="0" marL="177800" rtl="0" algn="l">
              <a:lnSpc>
                <a:spcPct val="90000"/>
              </a:lnSpc>
              <a:spcBef>
                <a:spcPts val="80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rPr lang="en"/>
              <a:t> [</a:t>
            </a:r>
            <a:r>
              <a:rPr lang="en" sz="2000"/>
              <a:t> Holly Rogers,“The Mindful Twenty-Something”,New Harbinger, 2016</a:t>
            </a:r>
            <a:r>
              <a:rPr lang="en"/>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628650" y="181350"/>
            <a:ext cx="7886700" cy="74182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sz="4500">
                <a:latin typeface="Caveat"/>
                <a:ea typeface="Caveat"/>
                <a:cs typeface="Caveat"/>
                <a:sym typeface="Caveat"/>
              </a:rPr>
              <a:t>Mindfulness Helps…</a:t>
            </a:r>
            <a:endParaRPr b="1" sz="4500">
              <a:latin typeface="Caveat"/>
              <a:ea typeface="Caveat"/>
              <a:cs typeface="Caveat"/>
              <a:sym typeface="Caveat"/>
            </a:endParaRPr>
          </a:p>
        </p:txBody>
      </p:sp>
      <p:sp>
        <p:nvSpPr>
          <p:cNvPr id="169" name="Google Shape;169;p31"/>
          <p:cNvSpPr txBox="1"/>
          <p:nvPr>
            <p:ph idx="1" type="body"/>
          </p:nvPr>
        </p:nvSpPr>
        <p:spPr>
          <a:xfrm>
            <a:off x="711075" y="923175"/>
            <a:ext cx="7886700" cy="4302900"/>
          </a:xfrm>
          <a:prstGeom prst="rect">
            <a:avLst/>
          </a:prstGeom>
          <a:noFill/>
          <a:ln>
            <a:noFill/>
          </a:ln>
        </p:spPr>
        <p:txBody>
          <a:bodyPr anchorCtr="0" anchor="t" bIns="34275" lIns="68575" spcFirstLastPara="1" rIns="68575" wrap="square" tIns="34275">
            <a:noAutofit/>
          </a:bodyPr>
          <a:lstStyle/>
          <a:p>
            <a:pPr indent="-177800" lvl="0" marL="177800" rtl="0" algn="l">
              <a:lnSpc>
                <a:spcPct val="70000"/>
              </a:lnSpc>
              <a:spcBef>
                <a:spcPts val="800"/>
              </a:spcBef>
              <a:spcAft>
                <a:spcPts val="0"/>
              </a:spcAft>
              <a:buSzPts val="2200"/>
              <a:buChar char="•"/>
            </a:pPr>
            <a:r>
              <a:rPr lang="en" sz="2200"/>
              <a:t>Reduce stress</a:t>
            </a:r>
            <a:endParaRPr sz="2200"/>
          </a:p>
          <a:p>
            <a:pPr indent="-177800" lvl="0" marL="177800" rtl="0" algn="l">
              <a:lnSpc>
                <a:spcPct val="70000"/>
              </a:lnSpc>
              <a:spcBef>
                <a:spcPts val="800"/>
              </a:spcBef>
              <a:spcAft>
                <a:spcPts val="0"/>
              </a:spcAft>
              <a:buSzPts val="2200"/>
              <a:buChar char="•"/>
            </a:pPr>
            <a:r>
              <a:rPr lang="en" sz="2200"/>
              <a:t>Boost the immune system</a:t>
            </a:r>
            <a:endParaRPr sz="2200"/>
          </a:p>
          <a:p>
            <a:pPr indent="-177800" lvl="0" marL="177800" rtl="0" algn="l">
              <a:lnSpc>
                <a:spcPct val="70000"/>
              </a:lnSpc>
              <a:spcBef>
                <a:spcPts val="800"/>
              </a:spcBef>
              <a:spcAft>
                <a:spcPts val="0"/>
              </a:spcAft>
              <a:buSzPts val="2200"/>
              <a:buChar char="•"/>
            </a:pPr>
            <a:r>
              <a:rPr lang="en" sz="2200"/>
              <a:t>One cope with painful life events and negative emotions</a:t>
            </a:r>
            <a:endParaRPr sz="2200"/>
          </a:p>
          <a:p>
            <a:pPr indent="-177800" lvl="0" marL="177800" rtl="0" algn="l">
              <a:lnSpc>
                <a:spcPct val="70000"/>
              </a:lnSpc>
              <a:spcBef>
                <a:spcPts val="800"/>
              </a:spcBef>
              <a:spcAft>
                <a:spcPts val="0"/>
              </a:spcAft>
              <a:buSzPts val="2200"/>
              <a:buChar char="•"/>
            </a:pPr>
            <a:r>
              <a:rPr lang="en" sz="2200"/>
              <a:t>Increase self-awareness to detect harmful reactive patterns of thought, feeling, and action</a:t>
            </a:r>
            <a:endParaRPr sz="2200"/>
          </a:p>
          <a:p>
            <a:pPr indent="-177800" lvl="0" marL="177800" rtl="0" algn="l">
              <a:lnSpc>
                <a:spcPct val="70000"/>
              </a:lnSpc>
              <a:spcBef>
                <a:spcPts val="800"/>
              </a:spcBef>
              <a:spcAft>
                <a:spcPts val="0"/>
              </a:spcAft>
              <a:buSzPts val="2200"/>
              <a:buChar char="•"/>
            </a:pPr>
            <a:r>
              <a:rPr lang="en" sz="2200"/>
              <a:t>Improve attention or concentration</a:t>
            </a:r>
            <a:endParaRPr sz="2200"/>
          </a:p>
          <a:p>
            <a:pPr indent="-177800" lvl="0" marL="177800" rtl="0" algn="l">
              <a:lnSpc>
                <a:spcPct val="70000"/>
              </a:lnSpc>
              <a:spcBef>
                <a:spcPts val="800"/>
              </a:spcBef>
              <a:spcAft>
                <a:spcPts val="0"/>
              </a:spcAft>
              <a:buSzPts val="2200"/>
              <a:buChar char="•"/>
            </a:pPr>
            <a:r>
              <a:rPr lang="en" sz="2200"/>
              <a:t>Enhance positive emotions</a:t>
            </a:r>
            <a:endParaRPr sz="2200"/>
          </a:p>
          <a:p>
            <a:pPr indent="-177800" lvl="0" marL="177800" rtl="0" algn="l">
              <a:lnSpc>
                <a:spcPct val="70000"/>
              </a:lnSpc>
              <a:spcBef>
                <a:spcPts val="800"/>
              </a:spcBef>
              <a:spcAft>
                <a:spcPts val="0"/>
              </a:spcAft>
              <a:buSzPts val="2200"/>
              <a:buChar char="•"/>
            </a:pPr>
            <a:r>
              <a:rPr lang="en" sz="2200"/>
              <a:t>Increase interpersonal skills</a:t>
            </a:r>
            <a:endParaRPr sz="2200"/>
          </a:p>
          <a:p>
            <a:pPr indent="-177800" lvl="0" marL="177800" rtl="0" algn="l">
              <a:lnSpc>
                <a:spcPct val="70000"/>
              </a:lnSpc>
              <a:spcBef>
                <a:spcPts val="800"/>
              </a:spcBef>
              <a:spcAft>
                <a:spcPts val="0"/>
              </a:spcAft>
              <a:buSzPts val="2200"/>
              <a:buChar char="•"/>
            </a:pPr>
            <a:r>
              <a:rPr lang="en" sz="2200"/>
              <a:t>Reduce addictive behaviors</a:t>
            </a:r>
            <a:endParaRPr sz="2200"/>
          </a:p>
          <a:p>
            <a:pPr indent="-177800" lvl="0" marL="177800" rtl="0" algn="l">
              <a:lnSpc>
                <a:spcPct val="70000"/>
              </a:lnSpc>
              <a:spcBef>
                <a:spcPts val="800"/>
              </a:spcBef>
              <a:spcAft>
                <a:spcPts val="0"/>
              </a:spcAft>
              <a:buSzPts val="2200"/>
              <a:buChar char="•"/>
            </a:pPr>
            <a:r>
              <a:rPr lang="en" sz="2200"/>
              <a:t>Enhance performance, whether in work, sports, or academics</a:t>
            </a:r>
            <a:endParaRPr sz="2200"/>
          </a:p>
          <a:p>
            <a:pPr indent="0" lvl="0" marL="0" rtl="0" algn="l">
              <a:lnSpc>
                <a:spcPct val="70000"/>
              </a:lnSpc>
              <a:spcBef>
                <a:spcPts val="0"/>
              </a:spcBef>
              <a:spcAft>
                <a:spcPts val="0"/>
              </a:spcAft>
              <a:buNone/>
            </a:pPr>
            <a:r>
              <a:t/>
            </a:r>
            <a:endParaRPr sz="2200"/>
          </a:p>
          <a:p>
            <a:pPr indent="0" lvl="0" marL="0" rtl="0" algn="l">
              <a:lnSpc>
                <a:spcPct val="70000"/>
              </a:lnSpc>
              <a:spcBef>
                <a:spcPts val="0"/>
              </a:spcBef>
              <a:spcAft>
                <a:spcPts val="0"/>
              </a:spcAft>
              <a:buNone/>
            </a:pPr>
            <a:r>
              <a:rPr lang="en" sz="2200"/>
              <a:t>[UCLA Mindful Awareness Research Center]</a:t>
            </a:r>
            <a:endParaRPr sz="2200"/>
          </a:p>
          <a:p>
            <a:pPr indent="-88900" lvl="0" marL="177800" rtl="0" algn="l">
              <a:lnSpc>
                <a:spcPct val="70000"/>
              </a:lnSpc>
              <a:spcBef>
                <a:spcPts val="800"/>
              </a:spcBef>
              <a:spcAft>
                <a:spcPts val="0"/>
              </a:spcAft>
              <a:buClr>
                <a:schemeClr val="dk1"/>
              </a:buClr>
              <a:buSzPts val="1800"/>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628650" y="273844"/>
            <a:ext cx="7886700" cy="994275"/>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sz="4500">
                <a:latin typeface="Caveat"/>
                <a:ea typeface="Caveat"/>
                <a:cs typeface="Caveat"/>
                <a:sym typeface="Caveat"/>
              </a:rPr>
              <a:t>Benefits: </a:t>
            </a:r>
            <a:endParaRPr b="1" sz="4500">
              <a:latin typeface="Caveat"/>
              <a:ea typeface="Caveat"/>
              <a:cs typeface="Caveat"/>
              <a:sym typeface="Caveat"/>
            </a:endParaRPr>
          </a:p>
          <a:p>
            <a:pPr indent="0" lvl="0" marL="0" rtl="0" algn="l">
              <a:lnSpc>
                <a:spcPct val="90000"/>
              </a:lnSpc>
              <a:spcBef>
                <a:spcPts val="0"/>
              </a:spcBef>
              <a:spcAft>
                <a:spcPts val="0"/>
              </a:spcAft>
              <a:buClr>
                <a:schemeClr val="dk1"/>
              </a:buClr>
              <a:buSzPts val="3300"/>
              <a:buFont typeface="Calibri"/>
              <a:buNone/>
            </a:pPr>
            <a:r>
              <a:t/>
            </a:r>
            <a:endParaRPr b="1"/>
          </a:p>
        </p:txBody>
      </p:sp>
      <p:sp>
        <p:nvSpPr>
          <p:cNvPr id="175" name="Google Shape;175;p32"/>
          <p:cNvSpPr txBox="1"/>
          <p:nvPr>
            <p:ph idx="1" type="body"/>
          </p:nvPr>
        </p:nvSpPr>
        <p:spPr>
          <a:xfrm>
            <a:off x="628650" y="1369219"/>
            <a:ext cx="7886700" cy="3263400"/>
          </a:xfrm>
          <a:prstGeom prst="rect">
            <a:avLst/>
          </a:pr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0"/>
              </a:spcBef>
              <a:spcAft>
                <a:spcPts val="0"/>
              </a:spcAft>
              <a:buClr>
                <a:schemeClr val="dk1"/>
              </a:buClr>
              <a:buSzPts val="2100"/>
              <a:buNone/>
            </a:pPr>
            <a:r>
              <a:rPr lang="en" sz="2400"/>
              <a:t>For students at Duke University, ten minutes a day of mindfulness practice for four weeks had a significant impact on our students’ lives, helping them sleep better, feel less stressed, be more mindful, and have greater self-compassion.</a:t>
            </a:r>
            <a:endParaRPr sz="2400"/>
          </a:p>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0"/>
              </a:spcBef>
              <a:spcAft>
                <a:spcPts val="0"/>
              </a:spcAft>
              <a:buClr>
                <a:schemeClr val="dk1"/>
              </a:buClr>
              <a:buSzPts val="2100"/>
              <a:buNone/>
            </a:pPr>
            <a:r>
              <a:rPr lang="en"/>
              <a:t>                                                      - Greeson et al, 2014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628650" y="259275"/>
            <a:ext cx="7886700" cy="99427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b="1" lang="en" sz="4500">
                <a:latin typeface="Caveat"/>
                <a:ea typeface="Caveat"/>
                <a:cs typeface="Caveat"/>
                <a:sym typeface="Caveat"/>
              </a:rPr>
              <a:t>Benefits</a:t>
            </a:r>
            <a:r>
              <a:rPr lang="en" sz="4500">
                <a:latin typeface="Caveat"/>
                <a:ea typeface="Caveat"/>
                <a:cs typeface="Caveat"/>
                <a:sym typeface="Caveat"/>
              </a:rPr>
              <a:t>: </a:t>
            </a:r>
            <a:endParaRPr sz="4500">
              <a:latin typeface="Caveat"/>
              <a:ea typeface="Caveat"/>
              <a:cs typeface="Caveat"/>
              <a:sym typeface="Caveat"/>
            </a:endParaRPr>
          </a:p>
        </p:txBody>
      </p:sp>
      <p:sp>
        <p:nvSpPr>
          <p:cNvPr id="181" name="Google Shape;181;p3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800"/>
              </a:spcBef>
              <a:spcAft>
                <a:spcPts val="0"/>
              </a:spcAft>
              <a:buSzPts val="1400"/>
              <a:buNone/>
            </a:pPr>
            <a:r>
              <a:rPr lang="en"/>
              <a:t>R</a:t>
            </a:r>
            <a:r>
              <a:rPr lang="en" sz="2400"/>
              <a:t>esearchers at the University of Oregon found that students’ conflict attention (ability to continue to attend to something in the face of intruding or distracting information) improved significantly in just twenty minutes of meditation practice a day for five days. </a:t>
            </a:r>
            <a:endParaRPr sz="2400"/>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lang="en"/>
              <a:t>   -Smalley and Winston, Fully Present: The Science, Art, and Practice of      Mindfulness, Da Capo Press, 2010</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